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61" r:id="rId5"/>
    <p:sldId id="259" r:id="rId6"/>
    <p:sldId id="260" r:id="rId7"/>
    <p:sldId id="262" r:id="rId8"/>
    <p:sldId id="263" r:id="rId9"/>
    <p:sldId id="264" r:id="rId10"/>
    <p:sldId id="265" r:id="rId11"/>
    <p:sldId id="267" r:id="rId12"/>
    <p:sldId id="266" r:id="rId13"/>
    <p:sldId id="269" r:id="rId14"/>
    <p:sldId id="268" r:id="rId15"/>
    <p:sldId id="270" r:id="rId16"/>
    <p:sldId id="271" r:id="rId17"/>
    <p:sldId id="272" r:id="rId18"/>
    <p:sldId id="273" r:id="rId19"/>
    <p:sldId id="276"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173" autoAdjust="0"/>
  </p:normalViewPr>
  <p:slideViewPr>
    <p:cSldViewPr>
      <p:cViewPr varScale="1">
        <p:scale>
          <a:sx n="60" d="100"/>
          <a:sy n="60" d="100"/>
        </p:scale>
        <p:origin x="-109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datos%20para%20Ale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datos%20para%20Alex.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datos%20para%20Ale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s-ES"/>
            </a:pPr>
            <a:r>
              <a:rPr smtClean="0"/>
              <a:t>Total</a:t>
            </a:r>
            <a:r>
              <a:rPr baseline="0" smtClean="0"/>
              <a:t> fixation time</a:t>
            </a:r>
            <a:endParaRPr/>
          </a:p>
        </c:rich>
      </c:tx>
      <c:layout>
        <c:manualLayout>
          <c:xMode val="edge"/>
          <c:yMode val="edge"/>
          <c:x val="0.22965782309073501"/>
          <c:y val="2.4024024024024024E-2"/>
        </c:manualLayout>
      </c:layout>
    </c:title>
    <c:plotArea>
      <c:layout/>
      <c:barChart>
        <c:barDir val="col"/>
        <c:grouping val="clustered"/>
        <c:ser>
          <c:idx val="0"/>
          <c:order val="0"/>
          <c:tx>
            <c:strRef>
              <c:f>'FIX TIME'!$C$35</c:f>
              <c:strCache>
                <c:ptCount val="1"/>
                <c:pt idx="0">
                  <c:v>Light drinkers</c:v>
                </c:pt>
              </c:strCache>
            </c:strRef>
          </c:tx>
          <c:spPr>
            <a:solidFill>
              <a:schemeClr val="tx1">
                <a:lumMod val="50000"/>
                <a:lumOff val="50000"/>
              </a:schemeClr>
            </a:solidFill>
            <a:ln>
              <a:solidFill>
                <a:schemeClr val="tx1"/>
              </a:solidFill>
            </a:ln>
          </c:spPr>
          <c:errBars>
            <c:errBarType val="both"/>
            <c:errValType val="cust"/>
            <c:plus>
              <c:numRef>
                <c:f>'FIX TIME'!$D$38:$E$38</c:f>
                <c:numCache>
                  <c:formatCode>General</c:formatCode>
                  <c:ptCount val="2"/>
                  <c:pt idx="0">
                    <c:v>2.7678372779284777</c:v>
                  </c:pt>
                  <c:pt idx="1">
                    <c:v>2.7678372779284612</c:v>
                  </c:pt>
                </c:numCache>
              </c:numRef>
            </c:plus>
            <c:minus>
              <c:numRef>
                <c:f>'FIX TIME'!$D$38:$E$38</c:f>
                <c:numCache>
                  <c:formatCode>General</c:formatCode>
                  <c:ptCount val="2"/>
                  <c:pt idx="0">
                    <c:v>2.7678372779284777</c:v>
                  </c:pt>
                  <c:pt idx="1">
                    <c:v>2.7678372779284612</c:v>
                  </c:pt>
                </c:numCache>
              </c:numRef>
            </c:minus>
          </c:errBars>
          <c:cat>
            <c:strRef>
              <c:f>'FIX TIME'!$D$34:$E$34</c:f>
              <c:strCache>
                <c:ptCount val="2"/>
                <c:pt idx="0">
                  <c:v>Alcohol</c:v>
                </c:pt>
                <c:pt idx="1">
                  <c:v>Neutral</c:v>
                </c:pt>
              </c:strCache>
            </c:strRef>
          </c:cat>
          <c:val>
            <c:numRef>
              <c:f>'FIX TIME'!$D$35:$E$35</c:f>
              <c:numCache>
                <c:formatCode>General</c:formatCode>
                <c:ptCount val="2"/>
                <c:pt idx="0">
                  <c:v>51.2426051661446</c:v>
                </c:pt>
                <c:pt idx="1">
                  <c:v>48.757394833855386</c:v>
                </c:pt>
              </c:numCache>
            </c:numRef>
          </c:val>
        </c:ser>
        <c:ser>
          <c:idx val="1"/>
          <c:order val="1"/>
          <c:tx>
            <c:strRef>
              <c:f>'FIX TIME'!$C$36</c:f>
              <c:strCache>
                <c:ptCount val="1"/>
                <c:pt idx="0">
                  <c:v>Heavy drinkers</c:v>
                </c:pt>
              </c:strCache>
            </c:strRef>
          </c:tx>
          <c:spPr>
            <a:solidFill>
              <a:prstClr val="white">
                <a:lumMod val="85000"/>
              </a:prstClr>
            </a:solidFill>
            <a:ln>
              <a:solidFill>
                <a:prstClr val="black"/>
              </a:solidFill>
            </a:ln>
          </c:spPr>
          <c:errBars>
            <c:errBarType val="both"/>
            <c:errValType val="cust"/>
            <c:plus>
              <c:numRef>
                <c:f>'FIX TIME'!$D$39:$E$39</c:f>
                <c:numCache>
                  <c:formatCode>General</c:formatCode>
                  <c:ptCount val="2"/>
                  <c:pt idx="0">
                    <c:v>2.5395380472713009</c:v>
                  </c:pt>
                  <c:pt idx="1">
                    <c:v>2.5395380472713227</c:v>
                  </c:pt>
                </c:numCache>
              </c:numRef>
            </c:plus>
            <c:minus>
              <c:numRef>
                <c:f>'FIX TIME'!$D$39:$E$39</c:f>
                <c:numCache>
                  <c:formatCode>General</c:formatCode>
                  <c:ptCount val="2"/>
                  <c:pt idx="0">
                    <c:v>2.5395380472713009</c:v>
                  </c:pt>
                  <c:pt idx="1">
                    <c:v>2.5395380472713227</c:v>
                  </c:pt>
                </c:numCache>
              </c:numRef>
            </c:minus>
          </c:errBars>
          <c:cat>
            <c:strRef>
              <c:f>'FIX TIME'!$D$34:$E$34</c:f>
              <c:strCache>
                <c:ptCount val="2"/>
                <c:pt idx="0">
                  <c:v>Alcohol</c:v>
                </c:pt>
                <c:pt idx="1">
                  <c:v>Neutral</c:v>
                </c:pt>
              </c:strCache>
            </c:strRef>
          </c:cat>
          <c:val>
            <c:numRef>
              <c:f>'FIX TIME'!$D$36:$E$36</c:f>
              <c:numCache>
                <c:formatCode>General</c:formatCode>
                <c:ptCount val="2"/>
                <c:pt idx="0">
                  <c:v>49.27151111608044</c:v>
                </c:pt>
                <c:pt idx="1">
                  <c:v>50.72848888391956</c:v>
                </c:pt>
              </c:numCache>
            </c:numRef>
          </c:val>
        </c:ser>
        <c:axId val="50915968"/>
        <c:axId val="51855744"/>
      </c:barChart>
      <c:catAx>
        <c:axId val="50915968"/>
        <c:scaling>
          <c:orientation val="minMax"/>
        </c:scaling>
        <c:axPos val="b"/>
        <c:numFmt formatCode="General" sourceLinked="1"/>
        <c:tickLblPos val="nextTo"/>
        <c:txPr>
          <a:bodyPr/>
          <a:lstStyle/>
          <a:p>
            <a:pPr>
              <a:defRPr lang="es-ES" sz="1200"/>
            </a:pPr>
            <a:endParaRPr lang="en-US"/>
          </a:p>
        </c:txPr>
        <c:crossAx val="51855744"/>
        <c:crosses val="autoZero"/>
        <c:auto val="1"/>
        <c:lblAlgn val="ctr"/>
        <c:lblOffset val="100"/>
      </c:catAx>
      <c:valAx>
        <c:axId val="51855744"/>
        <c:scaling>
          <c:orientation val="minMax"/>
          <c:max val="60"/>
          <c:min val="40"/>
        </c:scaling>
        <c:axPos val="l"/>
        <c:majorGridlines>
          <c:spPr>
            <a:ln>
              <a:prstDash val="dash"/>
            </a:ln>
          </c:spPr>
        </c:majorGridlines>
        <c:title>
          <c:tx>
            <c:rich>
              <a:bodyPr rot="-5400000" vert="horz"/>
              <a:lstStyle/>
              <a:p>
                <a:pPr>
                  <a:defRPr lang="es-ES" sz="1200"/>
                </a:pPr>
                <a:r>
                  <a:rPr lang="es-ES" sz="1200"/>
                  <a:t>Percent</a:t>
                </a:r>
              </a:p>
            </c:rich>
          </c:tx>
          <c:layout/>
        </c:title>
        <c:numFmt formatCode="General" sourceLinked="1"/>
        <c:tickLblPos val="nextTo"/>
        <c:txPr>
          <a:bodyPr/>
          <a:lstStyle/>
          <a:p>
            <a:pPr>
              <a:defRPr lang="es-ES"/>
            </a:pPr>
            <a:endParaRPr lang="en-US"/>
          </a:p>
        </c:txPr>
        <c:crossAx val="50915968"/>
        <c:crosses val="autoZero"/>
        <c:crossBetween val="between"/>
        <c:majorUnit val="5"/>
      </c:valAx>
    </c:plotArea>
    <c:legend>
      <c:legendPos val="r"/>
      <c:layout/>
      <c:txPr>
        <a:bodyPr/>
        <a:lstStyle/>
        <a:p>
          <a:pPr>
            <a:defRPr lang="es-ES" sz="11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s-ES"/>
            </a:pPr>
            <a:r>
              <a:rPr lang="es-ES"/>
              <a:t>Fixation</a:t>
            </a:r>
            <a:r>
              <a:rPr lang="es-ES" baseline="0"/>
              <a:t>s</a:t>
            </a:r>
            <a:endParaRPr lang="es-ES"/>
          </a:p>
        </c:rich>
      </c:tx>
      <c:layout/>
    </c:title>
    <c:plotArea>
      <c:layout/>
      <c:barChart>
        <c:barDir val="col"/>
        <c:grouping val="clustered"/>
        <c:ser>
          <c:idx val="0"/>
          <c:order val="0"/>
          <c:tx>
            <c:strRef>
              <c:f>'FIX NUMBER'!$E$34</c:f>
              <c:strCache>
                <c:ptCount val="1"/>
                <c:pt idx="0">
                  <c:v>LD</c:v>
                </c:pt>
              </c:strCache>
            </c:strRef>
          </c:tx>
          <c:spPr>
            <a:solidFill>
              <a:prstClr val="black">
                <a:lumMod val="50000"/>
                <a:lumOff val="50000"/>
              </a:prstClr>
            </a:solidFill>
            <a:ln>
              <a:solidFill>
                <a:prstClr val="black"/>
              </a:solidFill>
            </a:ln>
          </c:spPr>
          <c:errBars>
            <c:errBarType val="both"/>
            <c:errValType val="cust"/>
            <c:plus>
              <c:numRef>
                <c:f>'FIX NUMBER'!$F$37:$G$37</c:f>
                <c:numCache>
                  <c:formatCode>General</c:formatCode>
                  <c:ptCount val="2"/>
                  <c:pt idx="0">
                    <c:v>1.2434893317095865</c:v>
                  </c:pt>
                  <c:pt idx="1">
                    <c:v>1.2434893317097009</c:v>
                  </c:pt>
                </c:numCache>
              </c:numRef>
            </c:plus>
            <c:minus>
              <c:numRef>
                <c:f>'FIX NUMBER'!$F$37:$G$37</c:f>
                <c:numCache>
                  <c:formatCode>General</c:formatCode>
                  <c:ptCount val="2"/>
                  <c:pt idx="0">
                    <c:v>1.2434893317095865</c:v>
                  </c:pt>
                  <c:pt idx="1">
                    <c:v>1.2434893317097009</c:v>
                  </c:pt>
                </c:numCache>
              </c:numRef>
            </c:minus>
          </c:errBars>
          <c:cat>
            <c:strRef>
              <c:f>'FIX NUMBER'!$F$33:$G$33</c:f>
              <c:strCache>
                <c:ptCount val="2"/>
                <c:pt idx="0">
                  <c:v>Alcohol</c:v>
                </c:pt>
                <c:pt idx="1">
                  <c:v>Neutral</c:v>
                </c:pt>
              </c:strCache>
            </c:strRef>
          </c:cat>
          <c:val>
            <c:numRef>
              <c:f>'FIX NUMBER'!$F$34:$G$34</c:f>
              <c:numCache>
                <c:formatCode>General</c:formatCode>
                <c:ptCount val="2"/>
                <c:pt idx="0">
                  <c:v>49.809594552031442</c:v>
                </c:pt>
                <c:pt idx="1">
                  <c:v>50.190405447968558</c:v>
                </c:pt>
              </c:numCache>
            </c:numRef>
          </c:val>
        </c:ser>
        <c:ser>
          <c:idx val="1"/>
          <c:order val="1"/>
          <c:tx>
            <c:strRef>
              <c:f>'FIX NUMBER'!$E$35</c:f>
              <c:strCache>
                <c:ptCount val="1"/>
                <c:pt idx="0">
                  <c:v>HD</c:v>
                </c:pt>
              </c:strCache>
            </c:strRef>
          </c:tx>
          <c:spPr>
            <a:solidFill>
              <a:schemeClr val="bg1">
                <a:lumMod val="85000"/>
              </a:schemeClr>
            </a:solidFill>
            <a:ln>
              <a:solidFill>
                <a:schemeClr val="tx1"/>
              </a:solidFill>
            </a:ln>
          </c:spPr>
          <c:errBars>
            <c:errBarType val="both"/>
            <c:errValType val="cust"/>
            <c:plus>
              <c:numRef>
                <c:f>'FIX NUMBER'!$F$38:$G$38</c:f>
                <c:numCache>
                  <c:formatCode>General</c:formatCode>
                  <c:ptCount val="2"/>
                  <c:pt idx="0">
                    <c:v>2.0027709918407677</c:v>
                  </c:pt>
                  <c:pt idx="1">
                    <c:v>2.0027709918408503</c:v>
                  </c:pt>
                </c:numCache>
              </c:numRef>
            </c:plus>
            <c:minus>
              <c:numRef>
                <c:f>'FIX NUMBER'!$F$38:$G$38</c:f>
                <c:numCache>
                  <c:formatCode>General</c:formatCode>
                  <c:ptCount val="2"/>
                  <c:pt idx="0">
                    <c:v>2.0027709918407677</c:v>
                  </c:pt>
                  <c:pt idx="1">
                    <c:v>2.0027709918408503</c:v>
                  </c:pt>
                </c:numCache>
              </c:numRef>
            </c:minus>
          </c:errBars>
          <c:cat>
            <c:strRef>
              <c:f>'FIX NUMBER'!$F$33:$G$33</c:f>
              <c:strCache>
                <c:ptCount val="2"/>
                <c:pt idx="0">
                  <c:v>Alcohol</c:v>
                </c:pt>
                <c:pt idx="1">
                  <c:v>Neutral</c:v>
                </c:pt>
              </c:strCache>
            </c:strRef>
          </c:cat>
          <c:val>
            <c:numRef>
              <c:f>'FIX NUMBER'!$F$35:$G$35</c:f>
              <c:numCache>
                <c:formatCode>General</c:formatCode>
                <c:ptCount val="2"/>
                <c:pt idx="0">
                  <c:v>51.143699026781043</c:v>
                </c:pt>
                <c:pt idx="1">
                  <c:v>48.856300973218957</c:v>
                </c:pt>
              </c:numCache>
            </c:numRef>
          </c:val>
        </c:ser>
        <c:axId val="49603712"/>
        <c:axId val="49605248"/>
      </c:barChart>
      <c:catAx>
        <c:axId val="49603712"/>
        <c:scaling>
          <c:orientation val="minMax"/>
        </c:scaling>
        <c:axPos val="b"/>
        <c:tickLblPos val="nextTo"/>
        <c:txPr>
          <a:bodyPr/>
          <a:lstStyle/>
          <a:p>
            <a:pPr>
              <a:defRPr lang="es-ES" sz="1100"/>
            </a:pPr>
            <a:endParaRPr lang="en-US"/>
          </a:p>
        </c:txPr>
        <c:crossAx val="49605248"/>
        <c:crosses val="autoZero"/>
        <c:auto val="1"/>
        <c:lblAlgn val="ctr"/>
        <c:lblOffset val="100"/>
      </c:catAx>
      <c:valAx>
        <c:axId val="49605248"/>
        <c:scaling>
          <c:orientation val="minMax"/>
          <c:max val="60"/>
          <c:min val="40"/>
        </c:scaling>
        <c:axPos val="l"/>
        <c:majorGridlines>
          <c:spPr>
            <a:ln>
              <a:prstDash val="dash"/>
            </a:ln>
          </c:spPr>
        </c:majorGridlines>
        <c:title>
          <c:tx>
            <c:rich>
              <a:bodyPr rot="-5400000" vert="horz"/>
              <a:lstStyle/>
              <a:p>
                <a:pPr>
                  <a:defRPr lang="es-ES" sz="1200"/>
                </a:pPr>
                <a:r>
                  <a:rPr lang="es-ES" sz="1200"/>
                  <a:t>Percent</a:t>
                </a:r>
              </a:p>
            </c:rich>
          </c:tx>
          <c:layout/>
        </c:title>
        <c:numFmt formatCode="General" sourceLinked="1"/>
        <c:tickLblPos val="nextTo"/>
        <c:spPr>
          <a:ln>
            <a:prstDash val="solid"/>
          </a:ln>
        </c:spPr>
        <c:txPr>
          <a:bodyPr/>
          <a:lstStyle/>
          <a:p>
            <a:pPr>
              <a:defRPr lang="es-ES"/>
            </a:pPr>
            <a:endParaRPr lang="en-US"/>
          </a:p>
        </c:txPr>
        <c:crossAx val="49603712"/>
        <c:crosses val="autoZero"/>
        <c:crossBetween val="between"/>
        <c:majorUnit val="5"/>
      </c:valAx>
    </c:plotArea>
    <c:legend>
      <c:legendPos val="r"/>
      <c:layout/>
      <c:txPr>
        <a:bodyPr/>
        <a:lstStyle/>
        <a:p>
          <a:pPr>
            <a:defRPr lang="es-ES"/>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s-ES"/>
            </a:pPr>
            <a:r>
              <a:rPr lang="es-ES"/>
              <a:t>First fixation</a:t>
            </a:r>
          </a:p>
        </c:rich>
      </c:tx>
      <c:layout/>
    </c:title>
    <c:plotArea>
      <c:layout/>
      <c:barChart>
        <c:barDir val="col"/>
        <c:grouping val="clustered"/>
        <c:ser>
          <c:idx val="0"/>
          <c:order val="0"/>
          <c:tx>
            <c:strRef>
              <c:f>'FIRST FIX'!$D$36</c:f>
              <c:strCache>
                <c:ptCount val="1"/>
                <c:pt idx="0">
                  <c:v>Light drinkers</c:v>
                </c:pt>
              </c:strCache>
            </c:strRef>
          </c:tx>
          <c:spPr>
            <a:solidFill>
              <a:schemeClr val="tx1">
                <a:lumMod val="50000"/>
                <a:lumOff val="50000"/>
              </a:schemeClr>
            </a:solidFill>
            <a:ln>
              <a:solidFill>
                <a:prstClr val="black"/>
              </a:solidFill>
            </a:ln>
          </c:spPr>
          <c:errBars>
            <c:errBarType val="both"/>
            <c:errValType val="cust"/>
            <c:plus>
              <c:numRef>
                <c:f>'FIRST FIX'!$E$39:$F$39</c:f>
                <c:numCache>
                  <c:formatCode>General</c:formatCode>
                  <c:ptCount val="2"/>
                  <c:pt idx="0">
                    <c:v>1.3395618249018235</c:v>
                  </c:pt>
                  <c:pt idx="1">
                    <c:v>1.3741137786249256</c:v>
                  </c:pt>
                </c:numCache>
              </c:numRef>
            </c:plus>
            <c:minus>
              <c:numRef>
                <c:f>'FIRST FIX'!$E$39:$F$39</c:f>
                <c:numCache>
                  <c:formatCode>General</c:formatCode>
                  <c:ptCount val="2"/>
                  <c:pt idx="0">
                    <c:v>1.3395618249018235</c:v>
                  </c:pt>
                  <c:pt idx="1">
                    <c:v>1.3741137786249256</c:v>
                  </c:pt>
                </c:numCache>
              </c:numRef>
            </c:minus>
          </c:errBars>
          <c:cat>
            <c:strRef>
              <c:f>'FIRST FIX'!$E$35:$F$35</c:f>
              <c:strCache>
                <c:ptCount val="2"/>
                <c:pt idx="0">
                  <c:v>Alcohol</c:v>
                </c:pt>
                <c:pt idx="1">
                  <c:v>Neutral</c:v>
                </c:pt>
              </c:strCache>
            </c:strRef>
          </c:cat>
          <c:val>
            <c:numRef>
              <c:f>'FIRST FIX'!$E$36:$F$36</c:f>
              <c:numCache>
                <c:formatCode>General</c:formatCode>
                <c:ptCount val="2"/>
                <c:pt idx="0">
                  <c:v>44.988344988344977</c:v>
                </c:pt>
                <c:pt idx="1">
                  <c:v>53.962703962703941</c:v>
                </c:pt>
              </c:numCache>
            </c:numRef>
          </c:val>
        </c:ser>
        <c:ser>
          <c:idx val="1"/>
          <c:order val="1"/>
          <c:tx>
            <c:strRef>
              <c:f>'FIRST FIX'!$D$37</c:f>
              <c:strCache>
                <c:ptCount val="1"/>
                <c:pt idx="0">
                  <c:v>Heavy drinkers</c:v>
                </c:pt>
              </c:strCache>
            </c:strRef>
          </c:tx>
          <c:spPr>
            <a:solidFill>
              <a:schemeClr val="bg1">
                <a:lumMod val="85000"/>
              </a:schemeClr>
            </a:solidFill>
            <a:ln>
              <a:solidFill>
                <a:schemeClr val="tx1"/>
              </a:solidFill>
            </a:ln>
          </c:spPr>
          <c:errBars>
            <c:errBarType val="both"/>
            <c:errValType val="cust"/>
            <c:plus>
              <c:numRef>
                <c:f>'FIRST FIX'!$E$40:$F$40</c:f>
                <c:numCache>
                  <c:formatCode>General</c:formatCode>
                  <c:ptCount val="2"/>
                  <c:pt idx="0">
                    <c:v>1.2692100880742612</c:v>
                  </c:pt>
                  <c:pt idx="1">
                    <c:v>1.3767199119676379</c:v>
                  </c:pt>
                </c:numCache>
              </c:numRef>
            </c:plus>
            <c:minus>
              <c:numRef>
                <c:f>'FIRST FIX'!$E$40:$F$40</c:f>
                <c:numCache>
                  <c:formatCode>General</c:formatCode>
                  <c:ptCount val="2"/>
                  <c:pt idx="0">
                    <c:v>1.2692100880742612</c:v>
                  </c:pt>
                  <c:pt idx="1">
                    <c:v>1.3767199119676379</c:v>
                  </c:pt>
                </c:numCache>
              </c:numRef>
            </c:minus>
          </c:errBars>
          <c:cat>
            <c:strRef>
              <c:f>'FIRST FIX'!$E$35:$F$35</c:f>
              <c:strCache>
                <c:ptCount val="2"/>
                <c:pt idx="0">
                  <c:v>Alcohol</c:v>
                </c:pt>
                <c:pt idx="1">
                  <c:v>Neutral</c:v>
                </c:pt>
              </c:strCache>
            </c:strRef>
          </c:cat>
          <c:val>
            <c:numRef>
              <c:f>'FIRST FIX'!$E$37:$F$37</c:f>
              <c:numCache>
                <c:formatCode>General</c:formatCode>
                <c:ptCount val="2"/>
                <c:pt idx="0">
                  <c:v>47.488874761602027</c:v>
                </c:pt>
                <c:pt idx="1">
                  <c:v>52.256834075015888</c:v>
                </c:pt>
              </c:numCache>
            </c:numRef>
          </c:val>
        </c:ser>
        <c:axId val="50515968"/>
        <c:axId val="50518272"/>
      </c:barChart>
      <c:catAx>
        <c:axId val="50515968"/>
        <c:scaling>
          <c:orientation val="minMax"/>
        </c:scaling>
        <c:axPos val="b"/>
        <c:numFmt formatCode="General" sourceLinked="1"/>
        <c:tickLblPos val="nextTo"/>
        <c:txPr>
          <a:bodyPr/>
          <a:lstStyle/>
          <a:p>
            <a:pPr>
              <a:defRPr lang="es-ES"/>
            </a:pPr>
            <a:endParaRPr lang="en-US"/>
          </a:p>
        </c:txPr>
        <c:crossAx val="50518272"/>
        <c:crosses val="autoZero"/>
        <c:auto val="1"/>
        <c:lblAlgn val="ctr"/>
        <c:lblOffset val="100"/>
      </c:catAx>
      <c:valAx>
        <c:axId val="50518272"/>
        <c:scaling>
          <c:orientation val="minMax"/>
          <c:max val="60"/>
          <c:min val="40"/>
        </c:scaling>
        <c:axPos val="l"/>
        <c:majorGridlines>
          <c:spPr>
            <a:ln>
              <a:prstDash val="dash"/>
            </a:ln>
          </c:spPr>
        </c:majorGridlines>
        <c:title>
          <c:tx>
            <c:rich>
              <a:bodyPr rot="-5400000" vert="horz"/>
              <a:lstStyle/>
              <a:p>
                <a:pPr>
                  <a:defRPr lang="es-ES" sz="1400"/>
                </a:pPr>
                <a:r>
                  <a:rPr lang="es-ES" sz="1400"/>
                  <a:t>Percent</a:t>
                </a:r>
              </a:p>
            </c:rich>
          </c:tx>
          <c:layout/>
        </c:title>
        <c:numFmt formatCode="General" sourceLinked="1"/>
        <c:tickLblPos val="nextTo"/>
        <c:txPr>
          <a:bodyPr/>
          <a:lstStyle/>
          <a:p>
            <a:pPr>
              <a:defRPr lang="es-ES"/>
            </a:pPr>
            <a:endParaRPr lang="en-US"/>
          </a:p>
        </c:txPr>
        <c:crossAx val="50515968"/>
        <c:crosses val="autoZero"/>
        <c:crossBetween val="between"/>
        <c:minorUnit val="5"/>
      </c:valAx>
    </c:plotArea>
    <c:legend>
      <c:legendPos val="r"/>
      <c:layout/>
      <c:txPr>
        <a:bodyPr/>
        <a:lstStyle/>
        <a:p>
          <a:pPr>
            <a:defRPr lang="es-ES"/>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E4F3F-765C-4206-A0AB-4FBD787AD7E6}" type="datetimeFigureOut">
              <a:rPr lang="en-US" smtClean="0"/>
              <a:pPr/>
              <a:t>10/22/2017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85322-4D32-408A-8AFC-3EDA35A13486}" type="slidenum">
              <a:rPr lang="en-US" smtClean="0"/>
              <a:pPr/>
              <a:t>‹#›</a:t>
            </a:fld>
            <a:endParaRPr lang="en-US"/>
          </a:p>
        </p:txBody>
      </p:sp>
    </p:spTree>
    <p:extLst>
      <p:ext uri="{BB962C8B-B14F-4D97-AF65-F5344CB8AC3E}">
        <p14:creationId xmlns:p14="http://schemas.microsoft.com/office/powerpoint/2010/main" xmlns="" val="164445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 am going to</a:t>
            </a:r>
            <a:r>
              <a:rPr lang="en-US" baseline="0" dirty="0" smtClean="0"/>
              <a:t> present you to the concept of </a:t>
            </a:r>
            <a:r>
              <a:rPr lang="en-US" baseline="0" dirty="0" err="1" smtClean="0"/>
              <a:t>attentional</a:t>
            </a:r>
            <a:r>
              <a:rPr lang="en-US" baseline="0" dirty="0" smtClean="0"/>
              <a:t> bias related to alcohol consumption, then I am going to proceed with the objectives of the study, method, results, what we concluded from this study and finally I am going to mention our future research directions.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 couple of images of</a:t>
            </a:r>
            <a:r>
              <a:rPr lang="en-US" baseline="0" dirty="0" smtClean="0"/>
              <a:t> alcohol-related stimuli. Regarding the </a:t>
            </a:r>
            <a:r>
              <a:rPr lang="en-US" baseline="0" dirty="0" err="1" smtClean="0"/>
              <a:t>netral</a:t>
            </a:r>
            <a:r>
              <a:rPr lang="en-US" baseline="0" dirty="0" smtClean="0"/>
              <a:t> images, we followed the procedure of a Study by Field at the University of Liverpool and we used office-related objects as neutral images. Pencils, pinpoints</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task</a:t>
            </a:r>
            <a:r>
              <a:rPr lang="en-US" baseline="0" dirty="0" smtClean="0"/>
              <a:t> participants had to complete, the VAT (visual attention task) consisted of 28 trials (10 pairs of images per trial) of 12 alcohol-related images versus 12 neutral images as you can see here in the slideshow. All pairs of images were counterbalanced and were exposed on the screen for 3 seconds. After each trial, participants were asked to report whether they saw or not a certain image on the screen that belonged to the previously seen trial.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a:t>
            </a:r>
            <a:r>
              <a:rPr lang="es-ES" baseline="0" dirty="0" smtClean="0"/>
              <a:t> am </a:t>
            </a:r>
            <a:r>
              <a:rPr lang="es-ES" baseline="0" dirty="0" err="1" smtClean="0"/>
              <a:t>going</a:t>
            </a:r>
            <a:r>
              <a:rPr lang="es-ES" baseline="0" dirty="0" smtClean="0"/>
              <a:t> </a:t>
            </a:r>
            <a:r>
              <a:rPr lang="es-ES" baseline="0" dirty="0" err="1" smtClean="0"/>
              <a:t>to</a:t>
            </a:r>
            <a:r>
              <a:rPr lang="es-ES" baseline="0" dirty="0" smtClean="0"/>
              <a:t> show </a:t>
            </a:r>
            <a:r>
              <a:rPr lang="es-ES" baseline="0" dirty="0" err="1" smtClean="0"/>
              <a:t>you</a:t>
            </a:r>
            <a:r>
              <a:rPr lang="es-ES" baseline="0" dirty="0" smtClean="0"/>
              <a:t> a 3 </a:t>
            </a:r>
            <a:r>
              <a:rPr lang="es-ES" baseline="0" dirty="0" err="1" smtClean="0"/>
              <a:t>second</a:t>
            </a:r>
            <a:r>
              <a:rPr lang="es-ES" baseline="0" dirty="0" smtClean="0"/>
              <a:t> </a:t>
            </a:r>
            <a:r>
              <a:rPr lang="es-ES" baseline="0" dirty="0" err="1" smtClean="0"/>
              <a:t>sequence</a:t>
            </a:r>
            <a:r>
              <a:rPr lang="es-ES" baseline="0" dirty="0" smtClean="0"/>
              <a:t> in </a:t>
            </a:r>
            <a:r>
              <a:rPr lang="es-ES" baseline="0" dirty="0" err="1" smtClean="0"/>
              <a:t>slow-motion</a:t>
            </a:r>
            <a:r>
              <a:rPr lang="es-ES" baseline="0" dirty="0" smtClean="0"/>
              <a:t>  and </a:t>
            </a:r>
            <a:r>
              <a:rPr lang="es-ES" baseline="0" dirty="0" err="1" smtClean="0"/>
              <a:t>you</a:t>
            </a:r>
            <a:r>
              <a:rPr lang="es-ES" baseline="0" dirty="0" smtClean="0"/>
              <a:t> can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yellow</a:t>
            </a:r>
            <a:r>
              <a:rPr lang="es-ES" baseline="0" dirty="0" smtClean="0"/>
              <a:t> </a:t>
            </a:r>
            <a:r>
              <a:rPr lang="es-ES" baseline="0" dirty="0" err="1" smtClean="0"/>
              <a:t>dots</a:t>
            </a:r>
            <a:endParaRPr lang="en-US" dirty="0"/>
          </a:p>
        </p:txBody>
      </p:sp>
      <p:sp>
        <p:nvSpPr>
          <p:cNvPr id="4" name="3 Marcador de número de diapositiva"/>
          <p:cNvSpPr>
            <a:spLocks noGrp="1"/>
          </p:cNvSpPr>
          <p:nvPr>
            <p:ph type="sldNum" sz="quarter" idx="10"/>
          </p:nvPr>
        </p:nvSpPr>
        <p:spPr/>
        <p:txBody>
          <a:bodyPr/>
          <a:lstStyle/>
          <a:p>
            <a:fld id="{6CB85322-4D32-408A-8AFC-3EDA35A13486}" type="slidenum">
              <a:rPr lang="en-US" smtClean="0"/>
              <a:pPr/>
              <a:t>13</a:t>
            </a:fld>
            <a:endParaRPr lang="en-US"/>
          </a:p>
        </p:txBody>
      </p:sp>
    </p:spTree>
    <p:extLst>
      <p:ext uri="{BB962C8B-B14F-4D97-AF65-F5344CB8AC3E}">
        <p14:creationId xmlns:p14="http://schemas.microsoft.com/office/powerpoint/2010/main" xmlns="" val="221310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this</a:t>
            </a:r>
            <a:r>
              <a:rPr lang="en-US" baseline="0" dirty="0" smtClean="0"/>
              <a:t> is the recording part of the eye-movement activity during the experiment. As you can see, we used a chin-rest to avoid head movements and have more accurate data.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a:t>
            </a:r>
            <a:r>
              <a:rPr lang="en-US" baseline="0" dirty="0" smtClean="0"/>
              <a:t> did here was to calculate the total time or the fixation time of each alcohol-related or neutral image and compare their percentages. As you can see, there were no  significant differences between HD and LD regarding the dwell time, the total time exploring the images. Both groups explored similarly the alcohol-related and neutral images.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determined the total number</a:t>
            </a:r>
            <a:r>
              <a:rPr lang="en-US" baseline="0" dirty="0" smtClean="0"/>
              <a:t> of fixations (small dots you saw </a:t>
            </a:r>
            <a:r>
              <a:rPr lang="en-US" baseline="0" dirty="0" err="1" smtClean="0"/>
              <a:t>ealier</a:t>
            </a:r>
            <a:r>
              <a:rPr lang="en-US" baseline="0" dirty="0" smtClean="0"/>
              <a:t>) of each alcohol related image and neutral images. Although we did not obtain a </a:t>
            </a:r>
            <a:r>
              <a:rPr lang="en-US" baseline="0" dirty="0" err="1" smtClean="0"/>
              <a:t>stastiically</a:t>
            </a:r>
            <a:r>
              <a:rPr lang="en-US" baseline="0" dirty="0" smtClean="0"/>
              <a:t> significant result, it is noteworthy to mention the difference between LD and HD. HD had more fixations exploring alcohol-related images compared to LD who had the tendency to explore more neutral images.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a:t>
            </a:r>
            <a:r>
              <a:rPr lang="en-US" baseline="0" dirty="0" smtClean="0"/>
              <a:t> we determined which image received the first gaze. And here we obtained significant results. As you can appreciate from the graph, there was a significant difference between groups. HD had the tendency to first gaze at alcohol-related images compared to LD.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And</a:t>
            </a:r>
            <a:r>
              <a:rPr lang="es-ES" baseline="0" dirty="0" smtClean="0"/>
              <a:t> </a:t>
            </a:r>
            <a:r>
              <a:rPr lang="es-ES" baseline="0" dirty="0" err="1" smtClean="0"/>
              <a:t>because</a:t>
            </a:r>
            <a:r>
              <a:rPr lang="es-ES" baseline="0" dirty="0" smtClean="0"/>
              <a:t> </a:t>
            </a:r>
            <a:r>
              <a:rPr lang="es-ES" baseline="0" dirty="0" err="1" smtClean="0"/>
              <a:t>it</a:t>
            </a:r>
            <a:r>
              <a:rPr lang="es-ES" baseline="0" dirty="0" smtClean="0"/>
              <a:t> can </a:t>
            </a:r>
            <a:r>
              <a:rPr lang="es-ES" baseline="0" dirty="0" err="1" smtClean="0"/>
              <a:t>detect</a:t>
            </a:r>
            <a:r>
              <a:rPr lang="es-ES" baseline="0" dirty="0" smtClean="0"/>
              <a:t> heavy </a:t>
            </a:r>
            <a:r>
              <a:rPr lang="es-ES" baseline="0" dirty="0" err="1" smtClean="0"/>
              <a:t>drinking</a:t>
            </a:r>
            <a:r>
              <a:rPr lang="es-ES" baseline="0" dirty="0" smtClean="0"/>
              <a:t> cases, </a:t>
            </a:r>
            <a:r>
              <a:rPr lang="es-ES" baseline="0" dirty="0" err="1" smtClean="0"/>
              <a:t>it</a:t>
            </a:r>
            <a:r>
              <a:rPr lang="es-ES" baseline="0" dirty="0" smtClean="0"/>
              <a:t> </a:t>
            </a:r>
            <a:r>
              <a:rPr lang="es-ES" baseline="0" dirty="0" err="1" smtClean="0"/>
              <a:t>may</a:t>
            </a:r>
            <a:r>
              <a:rPr lang="es-ES" baseline="0" dirty="0" smtClean="0"/>
              <a:t> be </a:t>
            </a:r>
            <a:r>
              <a:rPr lang="es-ES" baseline="0" dirty="0" err="1" smtClean="0"/>
              <a:t>used</a:t>
            </a:r>
            <a:r>
              <a:rPr lang="es-ES" baseline="0" dirty="0" smtClean="0"/>
              <a:t> to </a:t>
            </a:r>
            <a:r>
              <a:rPr lang="es-ES" baseline="0" dirty="0" err="1" smtClean="0"/>
              <a:t>complement</a:t>
            </a:r>
            <a:r>
              <a:rPr lang="es-ES" baseline="0" dirty="0" smtClean="0"/>
              <a:t> </a:t>
            </a:r>
            <a:r>
              <a:rPr lang="es-ES" baseline="0" dirty="0" err="1" smtClean="0"/>
              <a:t>existing</a:t>
            </a:r>
            <a:r>
              <a:rPr lang="es-ES" baseline="0" dirty="0" smtClean="0"/>
              <a:t> </a:t>
            </a:r>
            <a:r>
              <a:rPr lang="es-ES" baseline="0" dirty="0" err="1" smtClean="0"/>
              <a:t>instruments</a:t>
            </a:r>
            <a:r>
              <a:rPr lang="es-ES" baseline="0" dirty="0" smtClean="0"/>
              <a:t> in </a:t>
            </a:r>
            <a:r>
              <a:rPr lang="es-ES" baseline="0" dirty="0" err="1" smtClean="0"/>
              <a:t>prevention</a:t>
            </a:r>
            <a:r>
              <a:rPr lang="es-ES" baseline="0" dirty="0" smtClean="0"/>
              <a:t> </a:t>
            </a:r>
            <a:r>
              <a:rPr lang="es-ES" baseline="0" dirty="0" err="1" smtClean="0"/>
              <a:t>programs</a:t>
            </a:r>
            <a:r>
              <a:rPr lang="es-ES" baseline="0" dirty="0" smtClean="0"/>
              <a:t> </a:t>
            </a:r>
            <a:r>
              <a:rPr lang="es-ES" baseline="0" dirty="0" err="1" smtClean="0"/>
              <a:t>targeting</a:t>
            </a:r>
            <a:r>
              <a:rPr lang="es-ES" baseline="0" dirty="0" smtClean="0"/>
              <a:t> </a:t>
            </a:r>
            <a:r>
              <a:rPr lang="es-ES" baseline="0" dirty="0" err="1" smtClean="0"/>
              <a:t>adolescents</a:t>
            </a:r>
            <a:r>
              <a:rPr lang="es-ES" baseline="0" dirty="0" smtClean="0"/>
              <a:t> and </a:t>
            </a:r>
            <a:r>
              <a:rPr lang="es-ES" baseline="0" dirty="0" err="1" smtClean="0"/>
              <a:t>young</a:t>
            </a:r>
            <a:r>
              <a:rPr lang="es-ES" baseline="0" dirty="0" smtClean="0"/>
              <a:t> </a:t>
            </a:r>
            <a:r>
              <a:rPr lang="es-ES" baseline="0" dirty="0" err="1" smtClean="0"/>
              <a:t>adults</a:t>
            </a:r>
            <a:r>
              <a:rPr lang="es-ES" baseline="0" dirty="0" smtClean="0"/>
              <a:t>. </a:t>
            </a:r>
          </a:p>
          <a:p>
            <a:endParaRPr lang="es-ES" baseline="0" dirty="0" smtClean="0"/>
          </a:p>
          <a:p>
            <a:r>
              <a:rPr lang="en-US" dirty="0" smtClean="0"/>
              <a:t>This is important because the eye-tracking technology can be implemented as a complementary tool among the existing instruments particularly in prevention programs targeting young adults.</a:t>
            </a:r>
          </a:p>
          <a:p>
            <a:endParaRPr lang="en-US" dirty="0"/>
          </a:p>
        </p:txBody>
      </p:sp>
      <p:sp>
        <p:nvSpPr>
          <p:cNvPr id="4" name="3 Marcador de número de diapositiva"/>
          <p:cNvSpPr>
            <a:spLocks noGrp="1"/>
          </p:cNvSpPr>
          <p:nvPr>
            <p:ph type="sldNum" sz="quarter" idx="10"/>
          </p:nvPr>
        </p:nvSpPr>
        <p:spPr/>
        <p:txBody>
          <a:bodyPr/>
          <a:lstStyle/>
          <a:p>
            <a:fld id="{6CB85322-4D32-408A-8AFC-3EDA35A13486}" type="slidenum">
              <a:rPr lang="en-US" smtClean="0"/>
              <a:pPr/>
              <a:t>18</a:t>
            </a:fld>
            <a:endParaRPr lang="en-US"/>
          </a:p>
        </p:txBody>
      </p:sp>
    </p:spTree>
    <p:extLst>
      <p:ext uri="{BB962C8B-B14F-4D97-AF65-F5344CB8AC3E}">
        <p14:creationId xmlns:p14="http://schemas.microsoft.com/office/powerpoint/2010/main" xmlns="" val="358820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research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6CB85322-4D32-408A-8AFC-3EDA35A13486}" type="slidenum">
              <a:rPr lang="en-US" smtClean="0"/>
              <a:pPr/>
              <a:t>20</a:t>
            </a:fld>
            <a:endParaRPr lang="en-US"/>
          </a:p>
        </p:txBody>
      </p:sp>
    </p:spTree>
    <p:extLst>
      <p:ext uri="{BB962C8B-B14F-4D97-AF65-F5344CB8AC3E}">
        <p14:creationId xmlns:p14="http://schemas.microsoft.com/office/powerpoint/2010/main" xmlns="" val="348549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In</a:t>
            </a:r>
            <a:r>
              <a:rPr lang="en-US" i="0" baseline="0" dirty="0" smtClean="0"/>
              <a:t> the context of alcohol consumption, prolonged exposure to alcohol-related cues facilitate a process called </a:t>
            </a:r>
            <a:r>
              <a:rPr lang="en-US" i="0" baseline="0" dirty="0" err="1" smtClean="0"/>
              <a:t>attentional</a:t>
            </a:r>
            <a:r>
              <a:rPr lang="en-US" i="0" baseline="0" dirty="0" smtClean="0"/>
              <a:t> bias. </a:t>
            </a:r>
            <a:r>
              <a:rPr lang="en-US" i="0" baseline="0" dirty="0" err="1" smtClean="0"/>
              <a:t>Attentional</a:t>
            </a:r>
            <a:r>
              <a:rPr lang="en-US" i="0" baseline="0" dirty="0" smtClean="0"/>
              <a:t> bias has been defined as an implicit selective attention of processing visual information in favor of alcohol-related stimuli. </a:t>
            </a:r>
            <a:endParaRPr lang="en-US" i="0"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literature suggests that this</a:t>
            </a:r>
            <a:r>
              <a:rPr lang="en-US" baseline="0" dirty="0" smtClean="0"/>
              <a:t> implicit cognitive processing may elicit or trigger craving for alcohol. As you may know, craving is an intense desire or urge to drink alcohol. What is important to outline here is that this strong relationship between craving and </a:t>
            </a:r>
            <a:r>
              <a:rPr lang="en-US" baseline="0" dirty="0" err="1" smtClean="0"/>
              <a:t>attentional</a:t>
            </a:r>
            <a:r>
              <a:rPr lang="en-US" baseline="0" dirty="0" smtClean="0"/>
              <a:t> bias may further precipitate approach-behavioral tendencies that may results into episodes of alcohol abuse, especially among young adults.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past years, the</a:t>
            </a:r>
            <a:r>
              <a:rPr lang="en-US" baseline="0" dirty="0" smtClean="0"/>
              <a:t> field of Human-Computer Interaction applied in psychology has drawn a lot of attention. In line with this, the eye-tracking technology can provide important data in terms of eye-movement activity regarding disorder-related stimuli, in particular in our study I am referring to alcohol-related stimuli and what changes in eye-movement activity when a person is exposed to alcohol stimuli.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there is limited research on applying</a:t>
            </a:r>
            <a:r>
              <a:rPr lang="en-US" baseline="0" dirty="0" smtClean="0"/>
              <a:t> the eye-tracking technology in assessing the severity of alcohol consumption, a study by Christiansen et al (2015) made important advances by implementing a visual probe task containing alcohol related stimuli relevant to the British context.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a similar experimental procedure,</a:t>
            </a:r>
            <a:r>
              <a:rPr lang="en-US" baseline="0" dirty="0" smtClean="0"/>
              <a:t> our primary objective was to create a visual attention task to assess </a:t>
            </a:r>
            <a:r>
              <a:rPr lang="en-US" baseline="0" dirty="0" err="1" smtClean="0"/>
              <a:t>attentional</a:t>
            </a:r>
            <a:r>
              <a:rPr lang="en-US" baseline="0" dirty="0" smtClean="0"/>
              <a:t> bias towards alcohol related images versus neutral images in Spanish college students. And, we were particularly interested in exploring the first gaze a participant had towards the images, the total dwell time (which is defined as the total time a participant had spent of observing a cue) and fixations (small dots on the area of interest) as you will further see. If these variables can differentiate between light and heavy drinking cases.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a:t>
            </a:r>
            <a:r>
              <a:rPr lang="en-US" dirty="0" err="1" smtClean="0"/>
              <a:t>spanish</a:t>
            </a:r>
            <a:r>
              <a:rPr lang="en-US" dirty="0" smtClean="0"/>
              <a:t> college students participated in this study on basis of</a:t>
            </a:r>
            <a:r>
              <a:rPr lang="en-US" baseline="0" dirty="0" smtClean="0"/>
              <a:t> their informed consent. The cut off score to divide the participants was the score of the AUDIT. Therefore, those who scored higher than 7 for men and 5 for women were heavy drinking college students and those who scored less were light drinking college students. Therefore, we had 18 light drinkers and 12 heavy drinkers.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a:t>
            </a:r>
            <a:r>
              <a:rPr lang="en-US" baseline="0" dirty="0" smtClean="0"/>
              <a:t> the technology we used, we used the </a:t>
            </a:r>
            <a:r>
              <a:rPr lang="en-US" baseline="0" dirty="0" err="1" smtClean="0"/>
              <a:t>EyeTribe</a:t>
            </a:r>
            <a:r>
              <a:rPr lang="en-US" baseline="0" dirty="0" smtClean="0"/>
              <a:t> eye-tracking apparatus, which is a stable eye-tracker, easy-to-use. </a:t>
            </a:r>
          </a:p>
          <a:p>
            <a:r>
              <a:rPr lang="en-US" baseline="0" dirty="0" smtClean="0"/>
              <a:t>*not available on the market anymore</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Regarding the alcohol</a:t>
            </a:r>
            <a:r>
              <a:rPr lang="en-US" baseline="0" dirty="0" smtClean="0"/>
              <a:t> cues, the images were selected based on the Spanish National Survey on Alcohol Consumption, where beer was the most consumed alcoholic beverage, followed by wine and  whisky and liquors. </a:t>
            </a:r>
            <a:endParaRPr lang="en-US" dirty="0"/>
          </a:p>
        </p:txBody>
      </p:sp>
      <p:sp>
        <p:nvSpPr>
          <p:cNvPr id="4" name="Slide Number Placeholder 3"/>
          <p:cNvSpPr>
            <a:spLocks noGrp="1"/>
          </p:cNvSpPr>
          <p:nvPr>
            <p:ph type="sldNum" sz="quarter" idx="10"/>
          </p:nvPr>
        </p:nvSpPr>
        <p:spPr/>
        <p:txBody>
          <a:bodyPr/>
          <a:lstStyle/>
          <a:p>
            <a:fld id="{6CB85322-4D32-408A-8AFC-3EDA35A1348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413B828D-0323-4DC2-9B4B-1E1CEB1F803F}" type="datetime1">
              <a:rPr lang="en-US" smtClean="0"/>
              <a:pPr/>
              <a:t>10/22/2017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106280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C32C131-1F8B-499F-B30D-64CECA8F50EE}" type="datetime1">
              <a:rPr lang="en-US" smtClean="0"/>
              <a:pPr/>
              <a:t>10/22/2017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32405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850F187C-3478-4B59-A14C-B2EFCEEDF44D}" type="datetime1">
              <a:rPr lang="en-US" smtClean="0"/>
              <a:pPr/>
              <a:t>10/22/2017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17032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AF8A083-05B9-4195-96CE-01B6D4D2933A}" type="datetime1">
              <a:rPr lang="en-US" smtClean="0"/>
              <a:pPr/>
              <a:t>10/22/2017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399984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701649-B02B-45BE-BDF1-21CAFDFEDC66}" type="datetime1">
              <a:rPr lang="en-US" smtClean="0"/>
              <a:pPr/>
              <a:t>10/22/2017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66173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CA793DF7-40AD-41E6-BEC2-61C889C40028}" type="datetime1">
              <a:rPr lang="en-US" smtClean="0"/>
              <a:pPr/>
              <a:t>10/22/2017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174272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FEFB629F-93A8-4CB2-BE68-92EFA324E6CA}" type="datetime1">
              <a:rPr lang="en-US" smtClean="0"/>
              <a:pPr/>
              <a:t>10/22/2017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33833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16DEDF5D-B05A-4908-8908-89A93273BE5E}" type="datetime1">
              <a:rPr lang="en-US" smtClean="0"/>
              <a:pPr/>
              <a:t>10/22/2017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417986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CD5B2C-9656-41E2-9807-645D920CC26C}" type="datetime1">
              <a:rPr lang="en-US" smtClean="0"/>
              <a:pPr/>
              <a:t>10/22/2017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119788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224873-7091-4F5D-8BBD-5C036CF684DB}" type="datetime1">
              <a:rPr lang="en-US" smtClean="0"/>
              <a:pPr/>
              <a:t>10/22/2017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351790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6DB42F3-E34A-454C-B8FC-2B2DE09AF2D8}" type="datetime1">
              <a:rPr lang="en-US" smtClean="0"/>
              <a:pPr/>
              <a:t>10/22/2017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367804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9EA8-9643-413A-8FB2-DC2E775DA601}" type="datetime1">
              <a:rPr lang="en-US" smtClean="0"/>
              <a:pPr/>
              <a:t>10/22/2017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66571-77F8-4177-ADBB-533DAF5406B8}" type="slidenum">
              <a:rPr lang="en-US" smtClean="0"/>
              <a:pPr/>
              <a:t>‹#›</a:t>
            </a:fld>
            <a:endParaRPr lang="en-US"/>
          </a:p>
        </p:txBody>
      </p:sp>
    </p:spTree>
    <p:extLst>
      <p:ext uri="{BB962C8B-B14F-4D97-AF65-F5344CB8AC3E}">
        <p14:creationId xmlns:p14="http://schemas.microsoft.com/office/powerpoint/2010/main" xmlns="" val="2944815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User\Desktop\20170717_150944_edit.avi" TargetMode="Externa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Users\User\Desktop\20170717_151440_edit.avi" TargetMode="Externa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44824"/>
            <a:ext cx="7772400" cy="1752600"/>
          </a:xfrm>
        </p:spPr>
        <p:txBody>
          <a:bodyPr>
            <a:normAutofit fontScale="90000"/>
          </a:bodyPr>
          <a:lstStyle/>
          <a:p>
            <a:r>
              <a:rPr lang="en-US" dirty="0" smtClean="0"/>
              <a:t>Attentional bias between light and heavy drinking college students</a:t>
            </a:r>
            <a:endParaRPr lang="en-US" dirty="0"/>
          </a:p>
        </p:txBody>
      </p:sp>
      <p:sp>
        <p:nvSpPr>
          <p:cNvPr id="3" name="2 Subtítulo"/>
          <p:cNvSpPr>
            <a:spLocks noGrp="1"/>
          </p:cNvSpPr>
          <p:nvPr>
            <p:ph type="subTitle" idx="1"/>
          </p:nvPr>
        </p:nvSpPr>
        <p:spPr>
          <a:xfrm>
            <a:off x="1371600" y="4293096"/>
            <a:ext cx="6400800" cy="1752600"/>
          </a:xfrm>
        </p:spPr>
        <p:txBody>
          <a:bodyPr/>
          <a:lstStyle/>
          <a:p>
            <a:r>
              <a:rPr lang="es-ES" sz="2800" dirty="0">
                <a:solidFill>
                  <a:schemeClr val="tx1"/>
                </a:solidFill>
              </a:rPr>
              <a:t>Manuel Moreno</a:t>
            </a:r>
            <a:r>
              <a:rPr lang="es-ES" sz="2800" baseline="30000" dirty="0">
                <a:solidFill>
                  <a:schemeClr val="tx1"/>
                </a:solidFill>
              </a:rPr>
              <a:t>1</a:t>
            </a:r>
            <a:r>
              <a:rPr lang="es-ES" sz="2800" dirty="0">
                <a:solidFill>
                  <a:schemeClr val="tx1"/>
                </a:solidFill>
              </a:rPr>
              <a:t>, Alexandra Ghita</a:t>
            </a:r>
            <a:r>
              <a:rPr lang="es-ES" sz="2800" baseline="30000" dirty="0">
                <a:solidFill>
                  <a:schemeClr val="tx1"/>
                </a:solidFill>
              </a:rPr>
              <a:t>2*</a:t>
            </a:r>
            <a:r>
              <a:rPr lang="es-ES" sz="2800" dirty="0">
                <a:solidFill>
                  <a:schemeClr val="tx1"/>
                </a:solidFill>
              </a:rPr>
              <a:t> &amp; José Gutiérrez-Maldonado</a:t>
            </a:r>
            <a:r>
              <a:rPr lang="es-ES" sz="2800" baseline="30000" dirty="0">
                <a:solidFill>
                  <a:schemeClr val="tx1"/>
                </a:solidFill>
              </a:rPr>
              <a:t>2</a:t>
            </a:r>
            <a:endParaRPr lang="en-US" sz="2800" dirty="0">
              <a:solidFill>
                <a:schemeClr val="tx1"/>
              </a:solidFill>
            </a:endParaRPr>
          </a:p>
          <a:p>
            <a:endParaRPr lang="en-US"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8" name="7 Imagen"/>
          <p:cNvPicPr>
            <a:picLocks noChangeAspect="1"/>
          </p:cNvPicPr>
          <p:nvPr/>
        </p:nvPicPr>
        <p:blipFill rotWithShape="1">
          <a:blip r:embed="rId3">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cxnSp>
        <p:nvCxnSpPr>
          <p:cNvPr id="10" name="9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
        <p:nvSpPr>
          <p:cNvPr id="12" name="11 Rectángulo"/>
          <p:cNvSpPr/>
          <p:nvPr/>
        </p:nvSpPr>
        <p:spPr>
          <a:xfrm>
            <a:off x="0" y="5661248"/>
            <a:ext cx="9144000" cy="861774"/>
          </a:xfrm>
          <a:prstGeom prst="rect">
            <a:avLst/>
          </a:prstGeom>
        </p:spPr>
        <p:txBody>
          <a:bodyPr wrap="square">
            <a:spAutoFit/>
          </a:bodyPr>
          <a:lstStyle/>
          <a:p>
            <a:pPr algn="ctr"/>
            <a:r>
              <a:rPr lang="en-US" sz="1600" baseline="30000" dirty="0"/>
              <a:t>1</a:t>
            </a:r>
            <a:r>
              <a:rPr lang="en-US" sz="1600" dirty="0"/>
              <a:t>Department of Cognition, Development and Education Psychology, University of Barcelona </a:t>
            </a:r>
          </a:p>
          <a:p>
            <a:pPr algn="ctr"/>
            <a:r>
              <a:rPr lang="en-US" sz="1600" baseline="30000" dirty="0"/>
              <a:t>2 </a:t>
            </a:r>
            <a:r>
              <a:rPr lang="en-US" sz="1600" dirty="0"/>
              <a:t>Department of Clinical Psychology and Psychobiology, University of Barcelona</a:t>
            </a:r>
          </a:p>
          <a:p>
            <a:r>
              <a:rPr lang="en-US" dirty="0"/>
              <a:t> </a:t>
            </a:r>
          </a:p>
        </p:txBody>
      </p:sp>
      <p:sp>
        <p:nvSpPr>
          <p:cNvPr id="13" name="12 Marcador de fecha"/>
          <p:cNvSpPr>
            <a:spLocks noGrp="1"/>
          </p:cNvSpPr>
          <p:nvPr>
            <p:ph type="dt" sz="half" idx="10"/>
          </p:nvPr>
        </p:nvSpPr>
        <p:spPr/>
        <p:txBody>
          <a:bodyPr/>
          <a:lstStyle/>
          <a:p>
            <a:fld id="{49BE568B-54B2-4BC3-9EDA-34C9F1EA7DA5}" type="datetime1">
              <a:rPr lang="en-US" smtClean="0"/>
              <a:pPr/>
              <a:t>10/22/2017</a:t>
            </a:fld>
            <a:endParaRPr lang="en-US"/>
          </a:p>
        </p:txBody>
      </p:sp>
      <p:sp>
        <p:nvSpPr>
          <p:cNvPr id="15" name="14 Marcador de número de diapositiva"/>
          <p:cNvSpPr>
            <a:spLocks noGrp="1"/>
          </p:cNvSpPr>
          <p:nvPr>
            <p:ph type="sldNum" sz="quarter" idx="12"/>
          </p:nvPr>
        </p:nvSpPr>
        <p:spPr/>
        <p:txBody>
          <a:bodyPr/>
          <a:lstStyle/>
          <a:p>
            <a:fld id="{2D666571-77F8-4177-ADBB-533DAF5406B8}" type="slidenum">
              <a:rPr lang="en-US" smtClean="0"/>
              <a:pPr/>
              <a:t>1</a:t>
            </a:fld>
            <a:endParaRPr lang="en-US"/>
          </a:p>
        </p:txBody>
      </p:sp>
    </p:spTree>
    <p:extLst>
      <p:ext uri="{BB962C8B-B14F-4D97-AF65-F5344CB8AC3E}">
        <p14:creationId xmlns:p14="http://schemas.microsoft.com/office/powerpoint/2010/main" xmlns="" val="3872827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141168"/>
          </a:xfrm>
        </p:spPr>
        <p:txBody>
          <a:bodyPr>
            <a:normAutofit/>
          </a:bodyPr>
          <a:lstStyle/>
          <a:p>
            <a:pPr marL="0" indent="0" algn="ctr">
              <a:buNone/>
            </a:pPr>
            <a:r>
              <a:rPr lang="es-ES" dirty="0" smtClean="0"/>
              <a:t>3. </a:t>
            </a:r>
            <a:r>
              <a:rPr lang="es-ES" dirty="0" err="1" smtClean="0"/>
              <a:t>Method</a:t>
            </a:r>
            <a:endParaRPr lang="es-ES" dirty="0"/>
          </a:p>
          <a:p>
            <a:pPr marL="0" indent="0" algn="just">
              <a:buNone/>
            </a:pPr>
            <a:r>
              <a:rPr lang="es-ES" sz="2400" i="1" dirty="0" err="1" smtClean="0"/>
              <a:t>Stimuli</a:t>
            </a:r>
            <a:r>
              <a:rPr lang="es-ES" sz="2400" i="1" dirty="0" smtClean="0"/>
              <a:t>  - Neutral and alcohol-</a:t>
            </a:r>
            <a:r>
              <a:rPr lang="es-ES" sz="2400" i="1" dirty="0" err="1" smtClean="0"/>
              <a:t>related</a:t>
            </a:r>
            <a:r>
              <a:rPr lang="es-ES" sz="2400" i="1" dirty="0" smtClean="0"/>
              <a:t> </a:t>
            </a:r>
            <a:r>
              <a:rPr lang="es-ES" sz="2400" i="1" dirty="0" err="1" smtClean="0"/>
              <a:t>images</a:t>
            </a:r>
            <a:r>
              <a:rPr lang="es-ES" sz="2400" i="1" dirty="0" smtClean="0"/>
              <a:t> </a:t>
            </a:r>
            <a:endParaRPr lang="es-ES" sz="2400" dirty="0" smtClean="0"/>
          </a:p>
          <a:p>
            <a:pPr marL="0" indent="0">
              <a:buNone/>
            </a:pPr>
            <a:r>
              <a:rPr lang="es-ES" sz="1800" dirty="0" err="1" smtClean="0"/>
              <a:t>Spanish</a:t>
            </a:r>
            <a:r>
              <a:rPr lang="es-ES" sz="1800" dirty="0" smtClean="0"/>
              <a:t> </a:t>
            </a:r>
            <a:r>
              <a:rPr lang="es-ES" sz="1800" dirty="0" err="1" smtClean="0"/>
              <a:t>National</a:t>
            </a:r>
            <a:r>
              <a:rPr lang="es-ES" sz="1800" dirty="0" smtClean="0"/>
              <a:t> </a:t>
            </a:r>
            <a:r>
              <a:rPr lang="es-ES" sz="1800" dirty="0" err="1" smtClean="0"/>
              <a:t>Survey</a:t>
            </a:r>
            <a:r>
              <a:rPr lang="es-ES" sz="1800" dirty="0" smtClean="0"/>
              <a:t> </a:t>
            </a:r>
            <a:r>
              <a:rPr lang="es-ES" sz="1800" dirty="0" err="1" smtClean="0"/>
              <a:t>on</a:t>
            </a:r>
            <a:r>
              <a:rPr lang="es-ES" sz="1800" dirty="0" smtClean="0"/>
              <a:t> Alcohol </a:t>
            </a:r>
            <a:r>
              <a:rPr lang="es-ES" sz="1800" dirty="0" err="1" smtClean="0"/>
              <a:t>Consumption</a:t>
            </a:r>
            <a:r>
              <a:rPr lang="es-ES" sz="1800" dirty="0" smtClean="0"/>
              <a:t> (2011-2012) (“Encuesta Nacional de Salud 2011/12. Consumo de alcohol</a:t>
            </a:r>
            <a:r>
              <a:rPr lang="es-ES" sz="2400" dirty="0" smtClean="0"/>
              <a:t>)</a:t>
            </a:r>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10</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41031" y="4489245"/>
            <a:ext cx="1585683" cy="1585683"/>
          </a:xfrm>
          <a:prstGeom prst="rect">
            <a:avLst/>
          </a:prstGeom>
        </p:spPr>
      </p:pic>
      <p:pic>
        <p:nvPicPr>
          <p:cNvPr id="12" name="11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82252" y="4365104"/>
            <a:ext cx="1800200" cy="1943244"/>
          </a:xfrm>
          <a:prstGeom prst="rect">
            <a:avLst/>
          </a:prstGeom>
        </p:spPr>
      </p:pic>
      <p:pic>
        <p:nvPicPr>
          <p:cNvPr id="13" name="12 Imagen"/>
          <p:cNvPicPr>
            <a:picLocks noChangeAspect="1"/>
          </p:cNvPicPr>
          <p:nvPr/>
        </p:nvPicPr>
        <p:blipFill rotWithShape="1">
          <a:blip r:embed="rId7" cstate="print">
            <a:extLst>
              <a:ext uri="{28A0092B-C50C-407E-A947-70E740481C1C}">
                <a14:useLocalDpi xmlns:a14="http://schemas.microsoft.com/office/drawing/2010/main" xmlns="" val="0"/>
              </a:ext>
            </a:extLst>
          </a:blip>
          <a:srcRect l="23531" t="14166" r="26469"/>
          <a:stretch/>
        </p:blipFill>
        <p:spPr>
          <a:xfrm>
            <a:off x="5940152" y="5049249"/>
            <a:ext cx="1049033" cy="1074903"/>
          </a:xfrm>
          <a:prstGeom prst="rect">
            <a:avLst/>
          </a:prstGeom>
        </p:spPr>
      </p:pic>
      <p:sp>
        <p:nvSpPr>
          <p:cNvPr id="14" name="13 Estrella de 5 puntas"/>
          <p:cNvSpPr/>
          <p:nvPr/>
        </p:nvSpPr>
        <p:spPr>
          <a:xfrm>
            <a:off x="2627784" y="3969060"/>
            <a:ext cx="826922" cy="7920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1</a:t>
            </a:r>
            <a:endParaRPr lang="en-US" dirty="0"/>
          </a:p>
        </p:txBody>
      </p:sp>
      <p:sp>
        <p:nvSpPr>
          <p:cNvPr id="15" name="14 Estrella de 5 puntas"/>
          <p:cNvSpPr/>
          <p:nvPr/>
        </p:nvSpPr>
        <p:spPr>
          <a:xfrm>
            <a:off x="4755530" y="4142425"/>
            <a:ext cx="826922" cy="7920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2</a:t>
            </a:r>
            <a:endParaRPr lang="en-US" dirty="0"/>
          </a:p>
        </p:txBody>
      </p:sp>
      <p:sp>
        <p:nvSpPr>
          <p:cNvPr id="16" name="15 Estrella de 5 puntas"/>
          <p:cNvSpPr/>
          <p:nvPr/>
        </p:nvSpPr>
        <p:spPr>
          <a:xfrm>
            <a:off x="6515251" y="4627722"/>
            <a:ext cx="826922" cy="79208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3</a:t>
            </a:r>
            <a:endParaRPr lang="en-US" dirty="0"/>
          </a:p>
        </p:txBody>
      </p:sp>
    </p:spTree>
    <p:extLst>
      <p:ext uri="{BB962C8B-B14F-4D97-AF65-F5344CB8AC3E}">
        <p14:creationId xmlns:p14="http://schemas.microsoft.com/office/powerpoint/2010/main" xmlns="" val="4365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141168"/>
          </a:xfrm>
        </p:spPr>
        <p:txBody>
          <a:bodyPr>
            <a:normAutofit/>
          </a:bodyPr>
          <a:lstStyle/>
          <a:p>
            <a:pPr marL="0" indent="0" algn="ctr">
              <a:buNone/>
            </a:pPr>
            <a:r>
              <a:rPr lang="es-ES" dirty="0" smtClean="0"/>
              <a:t>3. </a:t>
            </a:r>
            <a:r>
              <a:rPr lang="es-ES" dirty="0" err="1" smtClean="0"/>
              <a:t>Method</a:t>
            </a:r>
            <a:endParaRPr lang="es-ES" dirty="0"/>
          </a:p>
          <a:p>
            <a:pPr marL="0" indent="0" algn="just">
              <a:buNone/>
            </a:pPr>
            <a:r>
              <a:rPr lang="es-ES" sz="2400" i="1" dirty="0" err="1" smtClean="0"/>
              <a:t>Stimuli</a:t>
            </a:r>
            <a:r>
              <a:rPr lang="es-ES" sz="2400" i="1" dirty="0" smtClean="0"/>
              <a:t>  - Neutral and alcohol-</a:t>
            </a:r>
            <a:r>
              <a:rPr lang="es-ES" sz="2400" i="1" dirty="0" err="1" smtClean="0"/>
              <a:t>related</a:t>
            </a:r>
            <a:r>
              <a:rPr lang="es-ES" sz="2400" i="1" dirty="0" smtClean="0"/>
              <a:t> </a:t>
            </a:r>
            <a:r>
              <a:rPr lang="es-ES" sz="2400" i="1" dirty="0" err="1" smtClean="0"/>
              <a:t>images</a:t>
            </a:r>
            <a:r>
              <a:rPr lang="es-ES" sz="2400" i="1" dirty="0" smtClean="0"/>
              <a:t> </a:t>
            </a:r>
            <a:endParaRPr lang="es-ES" sz="2400" dirty="0" smtClean="0"/>
          </a:p>
          <a:p>
            <a:pPr marL="0" indent="0">
              <a:buNone/>
            </a:pPr>
            <a:r>
              <a:rPr lang="es-ES" sz="1800" dirty="0" err="1" smtClean="0"/>
              <a:t>Spanish</a:t>
            </a:r>
            <a:r>
              <a:rPr lang="es-ES" sz="1800" dirty="0" smtClean="0"/>
              <a:t> </a:t>
            </a:r>
            <a:r>
              <a:rPr lang="es-ES" sz="1800" dirty="0" err="1" smtClean="0"/>
              <a:t>National</a:t>
            </a:r>
            <a:r>
              <a:rPr lang="es-ES" sz="1800" dirty="0" smtClean="0"/>
              <a:t> </a:t>
            </a:r>
            <a:r>
              <a:rPr lang="es-ES" sz="1800" dirty="0" err="1" smtClean="0"/>
              <a:t>Survey</a:t>
            </a:r>
            <a:r>
              <a:rPr lang="es-ES" sz="1800" dirty="0" smtClean="0"/>
              <a:t> </a:t>
            </a:r>
            <a:r>
              <a:rPr lang="es-ES" sz="1800" dirty="0" err="1" smtClean="0"/>
              <a:t>on</a:t>
            </a:r>
            <a:r>
              <a:rPr lang="es-ES" sz="1800" dirty="0" smtClean="0"/>
              <a:t> Alcohol </a:t>
            </a:r>
            <a:r>
              <a:rPr lang="es-ES" sz="1800" dirty="0" err="1" smtClean="0"/>
              <a:t>Consumption</a:t>
            </a:r>
            <a:r>
              <a:rPr lang="es-ES" sz="1800" dirty="0" smtClean="0"/>
              <a:t> (2011-2012) (“Encuesta Nacional de Salud 2011/12. Consumo de alcohol</a:t>
            </a:r>
            <a:r>
              <a:rPr lang="es-ES" sz="2400" dirty="0" smtClean="0"/>
              <a:t>)</a:t>
            </a:r>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11</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6" name="5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40152" y="3339737"/>
            <a:ext cx="2353444" cy="2353444"/>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90152" y="3489737"/>
            <a:ext cx="2353444" cy="2353444"/>
          </a:xfrm>
          <a:prstGeom prst="rect">
            <a:avLst/>
          </a:prstGeom>
        </p:spPr>
      </p:pic>
      <p:pic>
        <p:nvPicPr>
          <p:cNvPr id="11" name="10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40152" y="3639737"/>
            <a:ext cx="2353444" cy="2353444"/>
          </a:xfrm>
          <a:prstGeom prst="rect">
            <a:avLst/>
          </a:prstGeom>
        </p:spPr>
      </p:pic>
      <p:pic>
        <p:nvPicPr>
          <p:cNvPr id="17" name="1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90152" y="3789737"/>
            <a:ext cx="2353444" cy="2353444"/>
          </a:xfrm>
          <a:prstGeom prst="rect">
            <a:avLst/>
          </a:prstGeom>
        </p:spPr>
      </p:pic>
      <p:pic>
        <p:nvPicPr>
          <p:cNvPr id="18" name="17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940152" y="3939737"/>
            <a:ext cx="2353444" cy="2353444"/>
          </a:xfrm>
          <a:prstGeom prst="rect">
            <a:avLst/>
          </a:prstGeom>
        </p:spPr>
      </p:pic>
      <p:pic>
        <p:nvPicPr>
          <p:cNvPr id="10" name="9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75656" y="3416483"/>
            <a:ext cx="2257500" cy="2257500"/>
          </a:xfrm>
          <a:prstGeom prst="rect">
            <a:avLst/>
          </a:prstGeom>
        </p:spPr>
      </p:pic>
      <p:pic>
        <p:nvPicPr>
          <p:cNvPr id="12" name="11 Imagen"/>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25656" y="3566483"/>
            <a:ext cx="2257500" cy="2257500"/>
          </a:xfrm>
          <a:prstGeom prst="rect">
            <a:avLst/>
          </a:prstGeom>
        </p:spPr>
      </p:pic>
      <p:pic>
        <p:nvPicPr>
          <p:cNvPr id="13" name="12 Imagen"/>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175656" y="3716483"/>
            <a:ext cx="2257500" cy="2257500"/>
          </a:xfrm>
          <a:prstGeom prst="rect">
            <a:avLst/>
          </a:prstGeom>
        </p:spPr>
      </p:pic>
      <p:pic>
        <p:nvPicPr>
          <p:cNvPr id="14" name="13 Imagen"/>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325656" y="3866483"/>
            <a:ext cx="2257500" cy="2257500"/>
          </a:xfrm>
          <a:prstGeom prst="rect">
            <a:avLst/>
          </a:prstGeom>
        </p:spPr>
      </p:pic>
      <p:pic>
        <p:nvPicPr>
          <p:cNvPr id="15" name="14 Imagen"/>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475656" y="4016483"/>
            <a:ext cx="2257500" cy="2257500"/>
          </a:xfrm>
          <a:prstGeom prst="rect">
            <a:avLst/>
          </a:prstGeom>
        </p:spPr>
      </p:pic>
    </p:spTree>
    <p:extLst>
      <p:ext uri="{BB962C8B-B14F-4D97-AF65-F5344CB8AC3E}">
        <p14:creationId xmlns:p14="http://schemas.microsoft.com/office/powerpoint/2010/main" xmlns="" val="4150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150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15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nodeType="afterEffect">
                                  <p:stCondLst>
                                    <p:cond delay="150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50119"/>
            <a:ext cx="8229600" cy="5141168"/>
          </a:xfrm>
        </p:spPr>
        <p:txBody>
          <a:bodyPr>
            <a:normAutofit/>
          </a:bodyPr>
          <a:lstStyle/>
          <a:p>
            <a:pPr marL="0" indent="0" algn="ctr">
              <a:buNone/>
            </a:pPr>
            <a:r>
              <a:rPr lang="es-ES" dirty="0" smtClean="0"/>
              <a:t>3. </a:t>
            </a:r>
            <a:r>
              <a:rPr lang="es-ES" dirty="0" err="1" smtClean="0"/>
              <a:t>Method</a:t>
            </a:r>
            <a:endParaRPr lang="es-ES" dirty="0"/>
          </a:p>
          <a:p>
            <a:pPr marL="0" indent="0" algn="just">
              <a:buNone/>
            </a:pPr>
            <a:r>
              <a:rPr lang="es-ES" sz="2400" i="1" dirty="0" smtClean="0"/>
              <a:t>Instruments – AUDIT + Visual </a:t>
            </a:r>
            <a:r>
              <a:rPr lang="es-ES" sz="2400" i="1" dirty="0" err="1" smtClean="0"/>
              <a:t>Attention</a:t>
            </a:r>
            <a:r>
              <a:rPr lang="es-ES" sz="2400" i="1" dirty="0" smtClean="0"/>
              <a:t> </a:t>
            </a:r>
            <a:r>
              <a:rPr lang="es-ES" sz="2400" i="1" dirty="0" err="1" smtClean="0"/>
              <a:t>Task</a:t>
            </a:r>
            <a:r>
              <a:rPr lang="es-ES" sz="2400" i="1" dirty="0" smtClean="0"/>
              <a:t> (VAT) </a:t>
            </a:r>
            <a:endParaRPr lang="es-ES" sz="2400" dirty="0" smtClean="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12</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6" name="5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85827" y="2402496"/>
            <a:ext cx="6580388" cy="3699661"/>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20235" y="2417152"/>
            <a:ext cx="6580388" cy="3699661"/>
          </a:xfrm>
          <a:prstGeom prst="rect">
            <a:avLst/>
          </a:prstGeom>
        </p:spPr>
      </p:pic>
      <p:pic>
        <p:nvPicPr>
          <p:cNvPr id="11" name="10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28457" y="2417154"/>
            <a:ext cx="6580388" cy="3699661"/>
          </a:xfrm>
          <a:prstGeom prst="rect">
            <a:avLst/>
          </a:prstGeom>
        </p:spPr>
      </p:pic>
      <p:pic>
        <p:nvPicPr>
          <p:cNvPr id="17" name="1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43899" y="2417151"/>
            <a:ext cx="6580388" cy="3699661"/>
          </a:xfrm>
          <a:prstGeom prst="rect">
            <a:avLst/>
          </a:prstGeom>
        </p:spPr>
      </p:pic>
      <p:pic>
        <p:nvPicPr>
          <p:cNvPr id="18" name="17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251335" y="2417154"/>
            <a:ext cx="6580388" cy="3699661"/>
          </a:xfrm>
          <a:prstGeom prst="rect">
            <a:avLst/>
          </a:prstGeom>
        </p:spPr>
      </p:pic>
      <p:pic>
        <p:nvPicPr>
          <p:cNvPr id="19" name="18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220235" y="2417154"/>
            <a:ext cx="6580388" cy="3699661"/>
          </a:xfrm>
          <a:prstGeom prst="rect">
            <a:avLst/>
          </a:prstGeom>
        </p:spPr>
      </p:pic>
      <p:pic>
        <p:nvPicPr>
          <p:cNvPr id="20" name="19 Imagen"/>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86063" y="2402497"/>
            <a:ext cx="6580388" cy="3699661"/>
          </a:xfrm>
          <a:prstGeom prst="rect">
            <a:avLst/>
          </a:prstGeom>
        </p:spPr>
      </p:pic>
      <p:pic>
        <p:nvPicPr>
          <p:cNvPr id="21" name="20 Imagen"/>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200194" y="2427649"/>
            <a:ext cx="6580388" cy="3699661"/>
          </a:xfrm>
          <a:prstGeom prst="rect">
            <a:avLst/>
          </a:prstGeom>
        </p:spPr>
      </p:pic>
      <p:pic>
        <p:nvPicPr>
          <p:cNvPr id="12" name="11 Imagen"/>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251335" y="2402497"/>
            <a:ext cx="6580388" cy="3699662"/>
          </a:xfrm>
          <a:prstGeom prst="rect">
            <a:avLst/>
          </a:prstGeom>
        </p:spPr>
      </p:pic>
    </p:spTree>
    <p:extLst>
      <p:ext uri="{BB962C8B-B14F-4D97-AF65-F5344CB8AC3E}">
        <p14:creationId xmlns:p14="http://schemas.microsoft.com/office/powerpoint/2010/main" xmlns="" val="36039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1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nodeType="afterEffect">
                                  <p:stCondLst>
                                    <p:cond delay="15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nodeType="afterEffect">
                                  <p:stCondLst>
                                    <p:cond delay="15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500"/>
                            </p:stCondLst>
                            <p:childTnLst>
                              <p:par>
                                <p:cTn id="29" presetID="1" presetClass="entr" presetSubtype="0" fill="hold" nodeType="afterEffect">
                                  <p:stCondLst>
                                    <p:cond delay="150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a:bodyPr>
          <a:lstStyle/>
          <a:p>
            <a:pPr marL="0" indent="0" algn="ctr">
              <a:buNone/>
            </a:pPr>
            <a:r>
              <a:rPr lang="es-ES" dirty="0" smtClean="0"/>
              <a:t>3. </a:t>
            </a:r>
            <a:r>
              <a:rPr lang="es-ES" dirty="0" err="1" smtClean="0"/>
              <a:t>Method</a:t>
            </a:r>
            <a:r>
              <a:rPr lang="es-ES" dirty="0" smtClean="0"/>
              <a:t> – </a:t>
            </a:r>
            <a:r>
              <a:rPr lang="es-ES" sz="2800" i="1" dirty="0" err="1" smtClean="0"/>
              <a:t>Procedure</a:t>
            </a:r>
            <a:r>
              <a:rPr lang="es-ES" sz="2800" i="1" dirty="0" smtClean="0"/>
              <a:t> </a:t>
            </a:r>
            <a:endParaRPr lang="es-ES" sz="2800" i="1" dirty="0"/>
          </a:p>
          <a:p>
            <a:pPr marL="0" indent="0" algn="just">
              <a:buNone/>
            </a:pPr>
            <a:r>
              <a:rPr lang="es-ES" sz="2400" i="1"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5">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13</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9" name="20170717_150944_edit.avi">
            <a:hlinkClick r:id="" action="ppaction://media"/>
          </p:cNvPr>
          <p:cNvPicPr>
            <a:picLocks noRot="1" noChangeAspect="1"/>
          </p:cNvPicPr>
          <p:nvPr>
            <a:videoFile r:link="rId1"/>
          </p:nvPr>
        </p:nvPicPr>
        <p:blipFill>
          <a:blip r:embed="rId6"/>
          <a:stretch>
            <a:fillRect/>
          </a:stretch>
        </p:blipFill>
        <p:spPr>
          <a:xfrm>
            <a:off x="990600" y="2133600"/>
            <a:ext cx="7534275" cy="4231148"/>
          </a:xfrm>
          <a:prstGeom prst="rect">
            <a:avLst/>
          </a:prstGeom>
        </p:spPr>
      </p:pic>
    </p:spTree>
    <p:extLst>
      <p:ext uri="{BB962C8B-B14F-4D97-AF65-F5344CB8AC3E}">
        <p14:creationId xmlns:p14="http://schemas.microsoft.com/office/powerpoint/2010/main" xmlns="" val="26048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6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a:bodyPr>
          <a:lstStyle/>
          <a:p>
            <a:pPr marL="0" indent="0" algn="ctr">
              <a:buNone/>
            </a:pPr>
            <a:r>
              <a:rPr lang="es-ES" dirty="0" smtClean="0"/>
              <a:t>3. </a:t>
            </a:r>
            <a:r>
              <a:rPr lang="es-ES" dirty="0" err="1" smtClean="0"/>
              <a:t>Method</a:t>
            </a:r>
            <a:r>
              <a:rPr lang="es-ES" dirty="0" smtClean="0"/>
              <a:t> – </a:t>
            </a:r>
            <a:r>
              <a:rPr lang="es-ES" sz="2800" i="1" dirty="0" err="1" smtClean="0"/>
              <a:t>Procedure</a:t>
            </a:r>
            <a:r>
              <a:rPr lang="es-ES" sz="2800" i="1" dirty="0" smtClean="0"/>
              <a:t> </a:t>
            </a:r>
            <a:endParaRPr lang="es-ES" sz="2800" i="1" dirty="0"/>
          </a:p>
          <a:p>
            <a:pPr marL="0" indent="0" algn="just">
              <a:buNone/>
            </a:pPr>
            <a:r>
              <a:rPr lang="es-ES" sz="2400" i="1"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5">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14</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10" name="20170717_151440_edit.avi">
            <a:hlinkClick r:id="" action="ppaction://media"/>
          </p:cNvPr>
          <p:cNvPicPr>
            <a:picLocks noRot="1" noChangeAspect="1"/>
          </p:cNvPicPr>
          <p:nvPr>
            <a:videoFile r:link="rId1"/>
          </p:nvPr>
        </p:nvPicPr>
        <p:blipFill>
          <a:blip r:embed="rId6"/>
          <a:stretch>
            <a:fillRect/>
          </a:stretch>
        </p:blipFill>
        <p:spPr>
          <a:xfrm>
            <a:off x="1905000" y="1905000"/>
            <a:ext cx="5467350" cy="4412247"/>
          </a:xfrm>
          <a:prstGeom prst="rect">
            <a:avLst/>
          </a:prstGeom>
        </p:spPr>
      </p:pic>
    </p:spTree>
    <p:extLst>
      <p:ext uri="{BB962C8B-B14F-4D97-AF65-F5344CB8AC3E}">
        <p14:creationId xmlns:p14="http://schemas.microsoft.com/office/powerpoint/2010/main" xmlns="" val="13215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1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a:bodyPr>
          <a:lstStyle/>
          <a:p>
            <a:pPr marL="0" indent="0" algn="ctr">
              <a:buNone/>
            </a:pPr>
            <a:endParaRPr lang="es-ES" dirty="0" smtClean="0"/>
          </a:p>
          <a:p>
            <a:pPr marL="0" indent="0" algn="ctr">
              <a:buNone/>
            </a:pPr>
            <a:r>
              <a:rPr lang="es-ES" dirty="0" smtClean="0"/>
              <a:t>4. </a:t>
            </a:r>
            <a:r>
              <a:rPr lang="es-ES" dirty="0" err="1" smtClean="0"/>
              <a:t>Results</a:t>
            </a:r>
            <a:endParaRPr lang="es-ES" dirty="0" smtClean="0"/>
          </a:p>
          <a:p>
            <a:pPr marL="514350" indent="-514350" algn="just">
              <a:buAutoNum type="alphaLcPeriod"/>
            </a:pPr>
            <a:r>
              <a:rPr lang="es-ES" sz="2800" dirty="0" err="1" smtClean="0"/>
              <a:t>Dwell</a:t>
            </a:r>
            <a:r>
              <a:rPr lang="es-ES" sz="2800" dirty="0" smtClean="0"/>
              <a:t> time</a:t>
            </a:r>
          </a:p>
          <a:p>
            <a:pPr marL="514350" indent="-514350" algn="just">
              <a:buAutoNum type="alphaLcPeriod"/>
            </a:pPr>
            <a:endParaRPr lang="es-ES" sz="2800" i="1" dirty="0"/>
          </a:p>
          <a:p>
            <a:pPr marL="0" indent="0" algn="just">
              <a:buNone/>
            </a:pPr>
            <a:r>
              <a:rPr lang="es-ES" sz="2400" i="1"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15</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graphicFrame>
        <p:nvGraphicFramePr>
          <p:cNvPr id="9" name="1 Gráfico"/>
          <p:cNvGraphicFramePr/>
          <p:nvPr/>
        </p:nvGraphicFramePr>
        <p:xfrm>
          <a:off x="1981200" y="2895600"/>
          <a:ext cx="4648200" cy="33242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 9"/>
          <p:cNvGraphicFramePr>
            <a:graphicFrameLocks noGrp="1"/>
          </p:cNvGraphicFramePr>
          <p:nvPr/>
        </p:nvGraphicFramePr>
        <p:xfrm>
          <a:off x="5791200" y="5791200"/>
          <a:ext cx="2286000" cy="571500"/>
        </p:xfrm>
        <a:graphic>
          <a:graphicData uri="http://schemas.openxmlformats.org/drawingml/2006/table">
            <a:tbl>
              <a:tblPr/>
              <a:tblGrid>
                <a:gridCol w="762000"/>
                <a:gridCol w="762000"/>
                <a:gridCol w="762000"/>
              </a:tblGrid>
              <a:tr h="190500">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Alcohol</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Neutral</a:t>
                      </a:r>
                    </a:p>
                  </a:txBody>
                  <a:tcPr marL="0" marR="0" marT="0"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LD</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51.2426052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48.7573948</a:t>
                      </a:r>
                    </a:p>
                  </a:txBody>
                  <a:tcPr marL="0" marR="0" marT="0"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HD</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49.2715111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50.7284889</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xmlns="" val="139108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a:bodyPr>
          <a:lstStyle/>
          <a:p>
            <a:pPr marL="0" indent="0" algn="ctr">
              <a:buNone/>
            </a:pPr>
            <a:endParaRPr lang="es-ES" dirty="0" smtClean="0"/>
          </a:p>
          <a:p>
            <a:pPr marL="0" indent="0" algn="ctr">
              <a:buNone/>
            </a:pPr>
            <a:r>
              <a:rPr lang="es-ES" dirty="0" smtClean="0"/>
              <a:t>4. </a:t>
            </a:r>
            <a:r>
              <a:rPr lang="es-ES" dirty="0" err="1" smtClean="0"/>
              <a:t>Results</a:t>
            </a:r>
            <a:endParaRPr lang="es-ES" dirty="0" smtClean="0"/>
          </a:p>
          <a:p>
            <a:pPr marL="0" indent="0" algn="just">
              <a:buNone/>
            </a:pPr>
            <a:r>
              <a:rPr lang="es-ES" i="1" dirty="0"/>
              <a:t>b</a:t>
            </a:r>
            <a:r>
              <a:rPr lang="es-ES" i="1" dirty="0" smtClean="0"/>
              <a:t>.  </a:t>
            </a:r>
            <a:r>
              <a:rPr lang="es-ES" dirty="0" err="1" smtClean="0"/>
              <a:t>Fixations</a:t>
            </a:r>
            <a:r>
              <a:rPr lang="es-ES"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16</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graphicFrame>
        <p:nvGraphicFramePr>
          <p:cNvPr id="9" name="1 Gráfico"/>
          <p:cNvGraphicFramePr/>
          <p:nvPr/>
        </p:nvGraphicFramePr>
        <p:xfrm>
          <a:off x="1905000" y="2971800"/>
          <a:ext cx="4572000" cy="3257550"/>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Arrow Connector 10"/>
          <p:cNvCxnSpPr/>
          <p:nvPr/>
        </p:nvCxnSpPr>
        <p:spPr>
          <a:xfrm rot="10800000" flipV="1">
            <a:off x="3352800" y="3200400"/>
            <a:ext cx="14478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114800" y="3733800"/>
            <a:ext cx="12192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6324600" y="5715000"/>
          <a:ext cx="2286000" cy="571500"/>
        </p:xfrm>
        <a:graphic>
          <a:graphicData uri="http://schemas.openxmlformats.org/drawingml/2006/table">
            <a:tbl>
              <a:tblPr/>
              <a:tblGrid>
                <a:gridCol w="762000"/>
                <a:gridCol w="762000"/>
                <a:gridCol w="762000"/>
              </a:tblGrid>
              <a:tr h="190500">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Alcohol</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Neutral</a:t>
                      </a:r>
                    </a:p>
                  </a:txBody>
                  <a:tcPr marL="0" marR="0" marT="0"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LD</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49.8095946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50.1904054</a:t>
                      </a:r>
                    </a:p>
                  </a:txBody>
                  <a:tcPr marL="0" marR="0" marT="0"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HD</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51.143699</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48.856301</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xmlns="" val="34246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a:bodyPr>
          <a:lstStyle/>
          <a:p>
            <a:pPr marL="0" indent="0" algn="ctr">
              <a:buNone/>
            </a:pPr>
            <a:endParaRPr lang="es-ES" dirty="0" smtClean="0"/>
          </a:p>
          <a:p>
            <a:pPr marL="0" indent="0" algn="ctr">
              <a:buNone/>
            </a:pPr>
            <a:r>
              <a:rPr lang="es-ES" dirty="0" smtClean="0"/>
              <a:t>4. </a:t>
            </a:r>
            <a:r>
              <a:rPr lang="es-ES" dirty="0" err="1" smtClean="0"/>
              <a:t>Results</a:t>
            </a:r>
            <a:endParaRPr lang="es-ES" dirty="0" smtClean="0"/>
          </a:p>
          <a:p>
            <a:pPr marL="0" indent="0" algn="just">
              <a:buNone/>
            </a:pPr>
            <a:r>
              <a:rPr lang="es-ES" i="1" dirty="0" smtClean="0"/>
              <a:t>c.  </a:t>
            </a:r>
            <a:r>
              <a:rPr lang="es-ES" dirty="0" err="1" smtClean="0"/>
              <a:t>First</a:t>
            </a:r>
            <a:r>
              <a:rPr lang="es-ES" dirty="0" smtClean="0"/>
              <a:t> </a:t>
            </a:r>
            <a:r>
              <a:rPr lang="es-ES" dirty="0" err="1" smtClean="0"/>
              <a:t>gaze</a:t>
            </a:r>
            <a:r>
              <a:rPr lang="es-ES" dirty="0" smtClean="0"/>
              <a:t> </a:t>
            </a:r>
            <a:endParaRPr lang="es-ES" sz="2800" dirty="0"/>
          </a:p>
          <a:p>
            <a:pPr marL="0" indent="0" algn="just">
              <a:buNone/>
            </a:pPr>
            <a:r>
              <a:rPr lang="es-ES" sz="2400" i="1"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17</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graphicFrame>
        <p:nvGraphicFramePr>
          <p:cNvPr id="9" name="1 Gráfico"/>
          <p:cNvGraphicFramePr/>
          <p:nvPr/>
        </p:nvGraphicFramePr>
        <p:xfrm>
          <a:off x="1828800" y="3048000"/>
          <a:ext cx="4572000" cy="3514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e 9"/>
          <p:cNvGraphicFramePr>
            <a:graphicFrameLocks noGrp="1"/>
          </p:cNvGraphicFramePr>
          <p:nvPr/>
        </p:nvGraphicFramePr>
        <p:xfrm>
          <a:off x="5867400" y="5867400"/>
          <a:ext cx="2044701" cy="571500"/>
        </p:xfrm>
        <a:graphic>
          <a:graphicData uri="http://schemas.openxmlformats.org/drawingml/2006/table">
            <a:tbl>
              <a:tblPr/>
              <a:tblGrid>
                <a:gridCol w="523063"/>
                <a:gridCol w="760819"/>
                <a:gridCol w="760819"/>
              </a:tblGrid>
              <a:tr h="190500">
                <a:tc>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Alcohol</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Neutral</a:t>
                      </a:r>
                    </a:p>
                  </a:txBody>
                  <a:tcPr marL="0" marR="0" marT="0"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LD</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44.988345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53.962704</a:t>
                      </a:r>
                    </a:p>
                  </a:txBody>
                  <a:tcPr marL="0" marR="0" marT="0"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HD</a:t>
                      </a:r>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47.4888748</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52.2568341</a:t>
                      </a:r>
                    </a:p>
                  </a:txBody>
                  <a:tcPr marL="0" marR="0" marT="0" marB="0" anchor="b">
                    <a:lnL>
                      <a:noFill/>
                    </a:lnL>
                    <a:lnR>
                      <a:noFill/>
                    </a:lnR>
                    <a:lnT>
                      <a:noFill/>
                    </a:lnT>
                    <a:lnB>
                      <a:noFill/>
                    </a:lnB>
                  </a:tcPr>
                </a:tc>
              </a:tr>
            </a:tbl>
          </a:graphicData>
        </a:graphic>
      </p:graphicFrame>
      <p:sp>
        <p:nvSpPr>
          <p:cNvPr id="11" name="TextBox 10"/>
          <p:cNvSpPr txBox="1"/>
          <p:nvPr/>
        </p:nvSpPr>
        <p:spPr>
          <a:xfrm>
            <a:off x="2819400" y="4800600"/>
            <a:ext cx="685800" cy="646331"/>
          </a:xfrm>
          <a:prstGeom prst="rect">
            <a:avLst/>
          </a:prstGeom>
          <a:noFill/>
        </p:spPr>
        <p:txBody>
          <a:bodyPr wrap="square" rtlCol="0">
            <a:spAutoFit/>
          </a:bodyPr>
          <a:lstStyle/>
          <a:p>
            <a:pPr algn="ctr"/>
            <a:r>
              <a:rPr lang="en-US" sz="3600" b="1" dirty="0" smtClean="0"/>
              <a:t>*</a:t>
            </a:r>
            <a:endParaRPr lang="en-US" sz="3600" b="1" dirty="0"/>
          </a:p>
        </p:txBody>
      </p:sp>
    </p:spTree>
    <p:extLst>
      <p:ext uri="{BB962C8B-B14F-4D97-AF65-F5344CB8AC3E}">
        <p14:creationId xmlns:p14="http://schemas.microsoft.com/office/powerpoint/2010/main" xmlns="" val="1857232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fontScale="77500" lnSpcReduction="20000"/>
          </a:bodyPr>
          <a:lstStyle/>
          <a:p>
            <a:pPr marL="0" indent="0" algn="ctr">
              <a:buNone/>
            </a:pPr>
            <a:endParaRPr lang="es-ES" dirty="0" smtClean="0"/>
          </a:p>
          <a:p>
            <a:pPr marL="0" indent="0" algn="ctr">
              <a:buNone/>
            </a:pPr>
            <a:r>
              <a:rPr lang="es-ES" dirty="0" smtClean="0"/>
              <a:t>5. </a:t>
            </a:r>
            <a:r>
              <a:rPr lang="es-ES" dirty="0" err="1" smtClean="0"/>
              <a:t>Conclusions</a:t>
            </a:r>
            <a:r>
              <a:rPr lang="es-ES" dirty="0" smtClean="0"/>
              <a:t> </a:t>
            </a:r>
          </a:p>
          <a:p>
            <a:pPr marL="0" indent="0" algn="ctr">
              <a:buNone/>
            </a:pPr>
            <a:endParaRPr lang="es-ES" dirty="0" smtClean="0"/>
          </a:p>
          <a:p>
            <a:pPr marL="0" indent="0" algn="just">
              <a:buNone/>
            </a:pPr>
            <a:r>
              <a:rPr lang="es-ES" dirty="0" smtClean="0"/>
              <a:t> </a:t>
            </a:r>
            <a:r>
              <a:rPr lang="en-US" dirty="0" smtClean="0"/>
              <a:t>* </a:t>
            </a:r>
            <a:r>
              <a:rPr lang="en-US" b="1" i="1" dirty="0" smtClean="0"/>
              <a:t>First gaze </a:t>
            </a:r>
            <a:r>
              <a:rPr lang="en-US" dirty="0" smtClean="0"/>
              <a:t>may be an important variable to differentiate between light and heavy drinking college students. </a:t>
            </a:r>
          </a:p>
          <a:p>
            <a:pPr marL="0" indent="0" algn="just">
              <a:buNone/>
            </a:pPr>
            <a:endParaRPr lang="en-US" dirty="0" smtClean="0"/>
          </a:p>
          <a:p>
            <a:pPr marL="0" indent="0" algn="just">
              <a:buNone/>
            </a:pPr>
            <a:r>
              <a:rPr lang="en-US" dirty="0" smtClean="0"/>
              <a:t>* As an </a:t>
            </a:r>
            <a:r>
              <a:rPr lang="en-US" b="1" i="1" dirty="0" smtClean="0"/>
              <a:t>assessment instrument</a:t>
            </a:r>
            <a:r>
              <a:rPr lang="en-US" dirty="0" smtClean="0"/>
              <a:t>, </a:t>
            </a:r>
            <a:r>
              <a:rPr lang="en-US" dirty="0"/>
              <a:t>t</a:t>
            </a:r>
            <a:r>
              <a:rPr lang="en-US" dirty="0" smtClean="0"/>
              <a:t>he </a:t>
            </a:r>
            <a:r>
              <a:rPr lang="en-US" dirty="0"/>
              <a:t>eye-tracking technology can provide significant data </a:t>
            </a:r>
            <a:r>
              <a:rPr lang="en-US" dirty="0" smtClean="0"/>
              <a:t>in terms of eye-movement activity.</a:t>
            </a:r>
          </a:p>
          <a:p>
            <a:pPr marL="0" indent="0" algn="just">
              <a:buNone/>
            </a:pPr>
            <a:endParaRPr lang="en-US" dirty="0" smtClean="0"/>
          </a:p>
          <a:p>
            <a:pPr marL="0" indent="0" algn="just">
              <a:buNone/>
            </a:pPr>
            <a:r>
              <a:rPr lang="en-US" dirty="0" smtClean="0"/>
              <a:t>* </a:t>
            </a:r>
            <a:r>
              <a:rPr lang="es-ES" dirty="0" err="1" smtClean="0"/>
              <a:t>This</a:t>
            </a:r>
            <a:r>
              <a:rPr lang="es-ES" dirty="0" smtClean="0"/>
              <a:t> </a:t>
            </a:r>
            <a:r>
              <a:rPr lang="es-ES" dirty="0" err="1" smtClean="0"/>
              <a:t>is</a:t>
            </a:r>
            <a:r>
              <a:rPr lang="es-ES" dirty="0" smtClean="0"/>
              <a:t> </a:t>
            </a:r>
            <a:r>
              <a:rPr lang="es-ES" dirty="0" err="1" smtClean="0"/>
              <a:t>important</a:t>
            </a:r>
            <a:r>
              <a:rPr lang="es-ES" dirty="0" smtClean="0"/>
              <a:t> </a:t>
            </a:r>
            <a:r>
              <a:rPr lang="es-ES" dirty="0" err="1" smtClean="0"/>
              <a:t>because</a:t>
            </a:r>
            <a:r>
              <a:rPr lang="es-ES" dirty="0" smtClean="0"/>
              <a:t> </a:t>
            </a:r>
            <a:r>
              <a:rPr lang="es-ES" dirty="0" err="1" smtClean="0"/>
              <a:t>the</a:t>
            </a:r>
            <a:r>
              <a:rPr lang="es-ES" dirty="0" smtClean="0"/>
              <a:t> </a:t>
            </a:r>
            <a:r>
              <a:rPr lang="es-ES" dirty="0" err="1" smtClean="0"/>
              <a:t>eye</a:t>
            </a:r>
            <a:r>
              <a:rPr lang="es-ES" dirty="0" smtClean="0"/>
              <a:t>-tracking </a:t>
            </a:r>
            <a:r>
              <a:rPr lang="es-ES" dirty="0" err="1" smtClean="0"/>
              <a:t>technology</a:t>
            </a:r>
            <a:r>
              <a:rPr lang="es-ES" dirty="0" smtClean="0"/>
              <a:t> can </a:t>
            </a:r>
            <a:r>
              <a:rPr lang="es-ES" dirty="0" err="1" smtClean="0"/>
              <a:t>used</a:t>
            </a:r>
            <a:r>
              <a:rPr lang="es-ES" dirty="0" smtClean="0"/>
              <a:t> to </a:t>
            </a:r>
            <a:r>
              <a:rPr lang="es-ES" b="1" i="1" dirty="0" err="1" smtClean="0"/>
              <a:t>complement</a:t>
            </a:r>
            <a:r>
              <a:rPr lang="es-ES" dirty="0" smtClean="0"/>
              <a:t> </a:t>
            </a:r>
            <a:r>
              <a:rPr lang="es-ES" dirty="0" err="1" smtClean="0"/>
              <a:t>existing</a:t>
            </a:r>
            <a:r>
              <a:rPr lang="es-ES" dirty="0" smtClean="0"/>
              <a:t> </a:t>
            </a:r>
            <a:r>
              <a:rPr lang="es-ES" dirty="0" err="1" smtClean="0"/>
              <a:t>instruments</a:t>
            </a:r>
            <a:r>
              <a:rPr lang="es-ES" dirty="0" smtClean="0"/>
              <a:t> in </a:t>
            </a:r>
            <a:r>
              <a:rPr lang="es-ES" dirty="0" err="1" smtClean="0"/>
              <a:t>prevention</a:t>
            </a:r>
            <a:r>
              <a:rPr lang="es-ES" dirty="0" smtClean="0"/>
              <a:t> </a:t>
            </a:r>
            <a:r>
              <a:rPr lang="es-ES" dirty="0" err="1" smtClean="0"/>
              <a:t>programs</a:t>
            </a:r>
            <a:r>
              <a:rPr lang="es-ES" dirty="0" smtClean="0"/>
              <a:t> </a:t>
            </a:r>
            <a:r>
              <a:rPr lang="es-ES" dirty="0" err="1" smtClean="0"/>
              <a:t>targeting</a:t>
            </a:r>
            <a:r>
              <a:rPr lang="es-ES" dirty="0" smtClean="0"/>
              <a:t> </a:t>
            </a:r>
            <a:r>
              <a:rPr lang="es-ES" dirty="0" err="1" smtClean="0"/>
              <a:t>young</a:t>
            </a:r>
            <a:r>
              <a:rPr lang="es-ES" dirty="0" smtClean="0"/>
              <a:t> </a:t>
            </a:r>
            <a:r>
              <a:rPr lang="es-ES" dirty="0" err="1" smtClean="0"/>
              <a:t>adults</a:t>
            </a:r>
            <a:r>
              <a:rPr lang="es-ES" dirty="0" smtClean="0"/>
              <a:t>.</a:t>
            </a:r>
          </a:p>
          <a:p>
            <a:pPr algn="just">
              <a:buFont typeface="Arial" charset="0"/>
              <a:buChar char="•"/>
            </a:pPr>
            <a:endParaRPr lang="es-ES" sz="2800" i="1" dirty="0"/>
          </a:p>
          <a:p>
            <a:pPr marL="0" indent="0" algn="just">
              <a:buNone/>
            </a:pPr>
            <a:r>
              <a:rPr lang="es-ES" sz="2400" i="1"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18</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31411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457200" y="2332037"/>
            <a:ext cx="8229600" cy="4525963"/>
          </a:xfrm>
        </p:spPr>
        <p:txBody>
          <a:bodyPr/>
          <a:lstStyle/>
          <a:p>
            <a:pPr algn="ctr"/>
            <a:r>
              <a:rPr lang="en-US" dirty="0" smtClean="0"/>
              <a:t>Sample! </a:t>
            </a:r>
            <a:endParaRPr lang="en-US" dirty="0"/>
          </a:p>
        </p:txBody>
      </p:sp>
      <p:sp>
        <p:nvSpPr>
          <p:cNvPr id="4" name="Date Placeholder 3"/>
          <p:cNvSpPr>
            <a:spLocks noGrp="1"/>
          </p:cNvSpPr>
          <p:nvPr>
            <p:ph type="dt" sz="half" idx="10"/>
          </p:nvPr>
        </p:nvSpPr>
        <p:spPr/>
        <p:txBody>
          <a:bodyPr/>
          <a:lstStyle/>
          <a:p>
            <a:fld id="{BAF8A083-05B9-4195-96CE-01B6D4D2933A}" type="datetime1">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66571-77F8-4177-ADBB-533DAF5406B8}" type="slidenum">
              <a:rPr lang="en-US" smtClean="0"/>
              <a:pPr/>
              <a:t>19</a:t>
            </a:fld>
            <a:endParaRPr lang="en-US" dirty="0"/>
          </a:p>
        </p:txBody>
      </p:sp>
      <p:pic>
        <p:nvPicPr>
          <p:cNvPr id="7" name="Picture 6" descr="download.jpg"/>
          <p:cNvPicPr>
            <a:picLocks noChangeAspect="1"/>
          </p:cNvPicPr>
          <p:nvPr/>
        </p:nvPicPr>
        <p:blipFill>
          <a:blip r:embed="rId3"/>
          <a:stretch>
            <a:fillRect/>
          </a:stretch>
        </p:blipFill>
        <p:spPr>
          <a:xfrm>
            <a:off x="3657600" y="3429000"/>
            <a:ext cx="2143125" cy="2143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S" u="sng" dirty="0" smtClean="0"/>
              <a:t>Content </a:t>
            </a:r>
          </a:p>
          <a:p>
            <a:pPr marL="0" indent="0">
              <a:buNone/>
            </a:pPr>
            <a:r>
              <a:rPr lang="es-ES" sz="2800" dirty="0" smtClean="0"/>
              <a:t>1. </a:t>
            </a:r>
            <a:r>
              <a:rPr lang="es-ES" sz="2800" dirty="0" err="1" smtClean="0"/>
              <a:t>Introduction</a:t>
            </a:r>
            <a:r>
              <a:rPr lang="es-ES" sz="2800" dirty="0" smtClean="0"/>
              <a:t> </a:t>
            </a:r>
          </a:p>
          <a:p>
            <a:pPr marL="0" indent="0">
              <a:buNone/>
            </a:pPr>
            <a:r>
              <a:rPr lang="es-ES" sz="2800" dirty="0" smtClean="0"/>
              <a:t>2. </a:t>
            </a:r>
            <a:r>
              <a:rPr lang="es-ES" sz="2800" dirty="0" err="1" smtClean="0"/>
              <a:t>Objectives</a:t>
            </a:r>
            <a:r>
              <a:rPr lang="es-ES" sz="2800" dirty="0" smtClean="0"/>
              <a:t> of </a:t>
            </a:r>
            <a:r>
              <a:rPr lang="es-ES" sz="2800" dirty="0" err="1" smtClean="0"/>
              <a:t>the</a:t>
            </a:r>
            <a:r>
              <a:rPr lang="es-ES" sz="2800" dirty="0" smtClean="0"/>
              <a:t> </a:t>
            </a:r>
            <a:r>
              <a:rPr lang="es-ES" sz="2800" dirty="0" err="1" smtClean="0"/>
              <a:t>study</a:t>
            </a:r>
            <a:r>
              <a:rPr lang="es-ES" sz="2800" dirty="0" smtClean="0"/>
              <a:t> </a:t>
            </a:r>
          </a:p>
          <a:p>
            <a:pPr marL="0" indent="0">
              <a:buNone/>
            </a:pPr>
            <a:r>
              <a:rPr lang="es-ES" sz="2800" dirty="0" smtClean="0"/>
              <a:t>3. </a:t>
            </a:r>
            <a:r>
              <a:rPr lang="es-ES" sz="2800" dirty="0" err="1" smtClean="0"/>
              <a:t>Method</a:t>
            </a:r>
            <a:r>
              <a:rPr lang="es-ES" sz="2800" dirty="0" smtClean="0"/>
              <a:t> </a:t>
            </a:r>
            <a:endParaRPr lang="en-US" sz="2800" dirty="0" smtClean="0"/>
          </a:p>
          <a:p>
            <a:pPr marL="0" indent="0">
              <a:buNone/>
            </a:pPr>
            <a:r>
              <a:rPr lang="es-ES" sz="2800" dirty="0" smtClean="0"/>
              <a:t>4.</a:t>
            </a:r>
            <a:r>
              <a:rPr lang="es-ES" sz="2800" dirty="0"/>
              <a:t> </a:t>
            </a:r>
            <a:r>
              <a:rPr lang="es-ES" sz="2800" dirty="0" err="1" smtClean="0"/>
              <a:t>Results</a:t>
            </a:r>
            <a:endParaRPr lang="es-ES" sz="2800" dirty="0" smtClean="0"/>
          </a:p>
          <a:p>
            <a:pPr marL="0" indent="0">
              <a:buNone/>
            </a:pPr>
            <a:r>
              <a:rPr lang="es-ES" sz="2800" dirty="0" smtClean="0"/>
              <a:t>5. </a:t>
            </a:r>
            <a:r>
              <a:rPr lang="es-ES" sz="2800" dirty="0" err="1" smtClean="0"/>
              <a:t>Conclusions</a:t>
            </a:r>
            <a:r>
              <a:rPr lang="es-ES" sz="2800" dirty="0" smtClean="0"/>
              <a:t> </a:t>
            </a:r>
          </a:p>
          <a:p>
            <a:pPr marL="0" indent="0">
              <a:buNone/>
            </a:pPr>
            <a:r>
              <a:rPr lang="es-ES" sz="2800" dirty="0" smtClean="0"/>
              <a:t>6. </a:t>
            </a:r>
            <a:r>
              <a:rPr lang="es-ES" sz="2800" dirty="0" err="1" smtClean="0"/>
              <a:t>Future</a:t>
            </a:r>
            <a:r>
              <a:rPr lang="es-ES" sz="2800" dirty="0" smtClean="0"/>
              <a:t> </a:t>
            </a:r>
            <a:r>
              <a:rPr lang="es-ES" sz="2800" dirty="0" err="1" smtClean="0"/>
              <a:t>research</a:t>
            </a:r>
            <a:r>
              <a:rPr lang="es-ES" sz="2800" dirty="0" smtClean="0"/>
              <a:t> </a:t>
            </a:r>
            <a:r>
              <a:rPr lang="es-ES" sz="2800" dirty="0" err="1" smtClean="0"/>
              <a:t>directions</a:t>
            </a:r>
            <a:r>
              <a:rPr lang="es-ES" sz="2800" dirty="0" smtClean="0"/>
              <a:t> </a:t>
            </a:r>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6" name="5 Marcador de fecha"/>
          <p:cNvSpPr>
            <a:spLocks noGrp="1"/>
          </p:cNvSpPr>
          <p:nvPr>
            <p:ph type="dt" sz="half" idx="10"/>
          </p:nvPr>
        </p:nvSpPr>
        <p:spPr/>
        <p:txBody>
          <a:bodyPr/>
          <a:lstStyle/>
          <a:p>
            <a:fld id="{1AC84006-862F-4661-8D9F-04CF8AB812C1}" type="datetime1">
              <a:rPr lang="en-US" smtClean="0"/>
              <a:pPr/>
              <a:t>10/22/2017</a:t>
            </a:fld>
            <a:endParaRPr lang="en-US"/>
          </a:p>
        </p:txBody>
      </p:sp>
      <p:sp>
        <p:nvSpPr>
          <p:cNvPr id="8" name="7 Marcador de número de diapositiva"/>
          <p:cNvSpPr>
            <a:spLocks noGrp="1"/>
          </p:cNvSpPr>
          <p:nvPr>
            <p:ph type="sldNum" sz="quarter" idx="12"/>
          </p:nvPr>
        </p:nvSpPr>
        <p:spPr/>
        <p:txBody>
          <a:bodyPr/>
          <a:lstStyle/>
          <a:p>
            <a:fld id="{2D666571-77F8-4177-ADBB-533DAF5406B8}" type="slidenum">
              <a:rPr lang="en-US" smtClean="0"/>
              <a:pPr/>
              <a:t>2</a:t>
            </a:fld>
            <a:endParaRPr lang="en-US"/>
          </a:p>
        </p:txBody>
      </p:sp>
      <p:cxnSp>
        <p:nvCxnSpPr>
          <p:cNvPr id="9" name="8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557039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38958"/>
            <a:ext cx="8229600" cy="5430402"/>
          </a:xfrm>
        </p:spPr>
        <p:txBody>
          <a:bodyPr>
            <a:normAutofit/>
          </a:bodyPr>
          <a:lstStyle/>
          <a:p>
            <a:pPr marL="0" indent="0" algn="ctr">
              <a:buNone/>
            </a:pPr>
            <a:endParaRPr lang="es-ES" dirty="0" smtClean="0"/>
          </a:p>
          <a:p>
            <a:pPr marL="0" indent="0" algn="ctr">
              <a:buNone/>
            </a:pPr>
            <a:r>
              <a:rPr lang="es-ES" dirty="0" smtClean="0"/>
              <a:t>6. </a:t>
            </a:r>
            <a:r>
              <a:rPr lang="es-ES" dirty="0" err="1" smtClean="0"/>
              <a:t>Future</a:t>
            </a:r>
            <a:r>
              <a:rPr lang="es-ES" dirty="0" smtClean="0"/>
              <a:t> </a:t>
            </a:r>
            <a:r>
              <a:rPr lang="es-ES" dirty="0" err="1" smtClean="0"/>
              <a:t>research</a:t>
            </a:r>
            <a:r>
              <a:rPr lang="es-ES" dirty="0" smtClean="0"/>
              <a:t> </a:t>
            </a:r>
            <a:r>
              <a:rPr lang="es-ES" dirty="0" err="1" smtClean="0"/>
              <a:t>directions</a:t>
            </a:r>
            <a:r>
              <a:rPr lang="es-ES" dirty="0" smtClean="0"/>
              <a:t>  </a:t>
            </a:r>
          </a:p>
          <a:p>
            <a:pPr marL="0" indent="0" algn="just">
              <a:buNone/>
            </a:pPr>
            <a:r>
              <a:rPr lang="es-ES" dirty="0" smtClean="0"/>
              <a:t> </a:t>
            </a:r>
          </a:p>
          <a:p>
            <a:pPr algn="just"/>
            <a:r>
              <a:rPr lang="es-ES" sz="2800" i="1" dirty="0"/>
              <a:t> </a:t>
            </a:r>
            <a:r>
              <a:rPr lang="es-ES" sz="2800" dirty="0" err="1" smtClean="0"/>
              <a:t>Implementation</a:t>
            </a:r>
            <a:r>
              <a:rPr lang="es-ES" sz="2800" dirty="0" smtClean="0"/>
              <a:t> of </a:t>
            </a:r>
            <a:r>
              <a:rPr lang="es-ES" sz="2800" dirty="0" err="1" smtClean="0"/>
              <a:t>the</a:t>
            </a:r>
            <a:r>
              <a:rPr lang="es-ES" sz="2800" dirty="0" smtClean="0"/>
              <a:t> </a:t>
            </a:r>
            <a:r>
              <a:rPr lang="es-ES" sz="2800" dirty="0" err="1" smtClean="0"/>
              <a:t>eye</a:t>
            </a:r>
            <a:r>
              <a:rPr lang="es-ES" sz="2800" dirty="0" smtClean="0"/>
              <a:t>-tracking </a:t>
            </a:r>
            <a:r>
              <a:rPr lang="es-ES" sz="2800" dirty="0" err="1" smtClean="0"/>
              <a:t>technology</a:t>
            </a:r>
            <a:r>
              <a:rPr lang="es-ES" sz="2800" dirty="0" smtClean="0"/>
              <a:t> as </a:t>
            </a:r>
            <a:r>
              <a:rPr lang="es-ES" sz="2800" dirty="0" err="1" smtClean="0"/>
              <a:t>an</a:t>
            </a:r>
            <a:r>
              <a:rPr lang="es-ES" sz="2800" dirty="0" smtClean="0"/>
              <a:t> </a:t>
            </a:r>
            <a:r>
              <a:rPr lang="es-ES" sz="2800" dirty="0" err="1" smtClean="0"/>
              <a:t>assessment</a:t>
            </a:r>
            <a:r>
              <a:rPr lang="es-ES" sz="2800" dirty="0" smtClean="0"/>
              <a:t> </a:t>
            </a:r>
            <a:r>
              <a:rPr lang="es-ES" sz="2800" dirty="0" err="1" smtClean="0"/>
              <a:t>instrument</a:t>
            </a:r>
            <a:r>
              <a:rPr lang="es-ES" sz="2800" dirty="0" smtClean="0"/>
              <a:t> in </a:t>
            </a:r>
            <a:r>
              <a:rPr lang="es-ES" sz="2800" dirty="0" err="1" smtClean="0"/>
              <a:t>patients</a:t>
            </a:r>
            <a:r>
              <a:rPr lang="es-ES" sz="2800" dirty="0" smtClean="0"/>
              <a:t> </a:t>
            </a:r>
            <a:r>
              <a:rPr lang="es-ES" sz="2800" dirty="0" err="1" smtClean="0"/>
              <a:t>diagnosed</a:t>
            </a:r>
            <a:r>
              <a:rPr lang="es-ES" sz="2800" dirty="0" smtClean="0"/>
              <a:t> </a:t>
            </a:r>
            <a:r>
              <a:rPr lang="es-ES" sz="2800" dirty="0" err="1" smtClean="0"/>
              <a:t>with</a:t>
            </a:r>
            <a:r>
              <a:rPr lang="es-ES" sz="2800" dirty="0" smtClean="0"/>
              <a:t> Alcohol Use </a:t>
            </a:r>
            <a:r>
              <a:rPr lang="es-ES" sz="2800" dirty="0" err="1" smtClean="0"/>
              <a:t>Disorder</a:t>
            </a:r>
            <a:r>
              <a:rPr lang="es-ES" sz="2800" dirty="0" smtClean="0"/>
              <a:t>. </a:t>
            </a:r>
          </a:p>
          <a:p>
            <a:pPr marL="0" indent="0" algn="just">
              <a:buNone/>
            </a:pPr>
            <a:r>
              <a:rPr lang="es-ES" sz="2400" i="1" dirty="0" smtClean="0"/>
              <a:t> </a:t>
            </a:r>
            <a:endParaRPr lang="es-ES" sz="2400" dirty="0" smtClean="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20</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00292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238958"/>
            <a:ext cx="8784976" cy="5430402"/>
          </a:xfrm>
        </p:spPr>
        <p:txBody>
          <a:bodyPr>
            <a:normAutofit/>
          </a:bodyPr>
          <a:lstStyle/>
          <a:p>
            <a:pPr marL="0" indent="0" algn="just">
              <a:buNone/>
            </a:pPr>
            <a:r>
              <a:rPr lang="es-ES" dirty="0" smtClean="0"/>
              <a:t> </a:t>
            </a:r>
            <a:endParaRPr lang="es-ES" sz="2800" i="1" dirty="0"/>
          </a:p>
          <a:p>
            <a:pPr marL="0" indent="0" algn="just">
              <a:buNone/>
            </a:pPr>
            <a:r>
              <a:rPr lang="es-ES" sz="2400" i="1" dirty="0" smtClean="0"/>
              <a:t> </a:t>
            </a:r>
            <a:endParaRPr lang="es-ES" sz="2400" dirty="0" smtClean="0"/>
          </a:p>
          <a:p>
            <a:pPr marL="0" indent="0" algn="ctr">
              <a:buNone/>
            </a:pPr>
            <a:r>
              <a:rPr lang="en-US" sz="3600" i="1" dirty="0"/>
              <a:t>Thank you for your attention!</a:t>
            </a:r>
          </a:p>
          <a:p>
            <a:pPr marL="0" indent="0">
              <a:buNone/>
            </a:pPr>
            <a:endParaRPr lang="en-US" sz="2400" dirty="0"/>
          </a:p>
          <a:p>
            <a:pPr marL="0" indent="0">
              <a:buNone/>
            </a:pPr>
            <a:endParaRPr lang="es-ES" sz="2400" dirty="0" smtClean="0"/>
          </a:p>
          <a:p>
            <a:pPr marL="0" indent="0">
              <a:buNone/>
            </a:pPr>
            <a:endParaRPr lang="en-US" sz="2400" dirty="0"/>
          </a:p>
          <a:p>
            <a:pPr marL="0" indent="0" algn="just">
              <a:buNone/>
            </a:pPr>
            <a:r>
              <a:rPr lang="en-US" sz="1600" i="1" dirty="0"/>
              <a:t>Acknowledgments. This study was supported by the Spanish Ministry of “</a:t>
            </a:r>
            <a:r>
              <a:rPr lang="en-US" sz="1600" i="1" dirty="0" err="1"/>
              <a:t>Sanidad</a:t>
            </a:r>
            <a:r>
              <a:rPr lang="en-US" sz="1600" i="1" dirty="0"/>
              <a:t>, </a:t>
            </a:r>
            <a:r>
              <a:rPr lang="en-US" sz="1600" i="1" dirty="0" err="1"/>
              <a:t>Servicios</a:t>
            </a:r>
            <a:r>
              <a:rPr lang="en-US" sz="1600" i="1" dirty="0"/>
              <a:t> </a:t>
            </a:r>
            <a:r>
              <a:rPr lang="en-US" sz="1600" i="1" dirty="0" err="1"/>
              <a:t>Sociales</a:t>
            </a:r>
            <a:r>
              <a:rPr lang="en-US" sz="1600" i="1" dirty="0"/>
              <a:t> e </a:t>
            </a:r>
            <a:r>
              <a:rPr lang="en-US" sz="1600" i="1" dirty="0" err="1"/>
              <a:t>Igualdad</a:t>
            </a:r>
            <a:r>
              <a:rPr lang="en-US" sz="1600" i="1" dirty="0"/>
              <a:t>. </a:t>
            </a:r>
            <a:r>
              <a:rPr lang="en-US" sz="1600" i="1" dirty="0" err="1"/>
              <a:t>Delegación</a:t>
            </a:r>
            <a:r>
              <a:rPr lang="en-US" sz="1600" i="1" dirty="0"/>
              <a:t> del </a:t>
            </a:r>
            <a:r>
              <a:rPr lang="en-US" sz="1600" i="1" dirty="0" err="1"/>
              <a:t>Gobierno</a:t>
            </a:r>
            <a:r>
              <a:rPr lang="en-US" sz="1600" i="1" dirty="0"/>
              <a:t> para el Plan Nacional </a:t>
            </a:r>
            <a:r>
              <a:rPr lang="en-US" sz="1600" i="1" dirty="0" err="1"/>
              <a:t>sobre</a:t>
            </a:r>
            <a:r>
              <a:rPr lang="en-US" sz="1600" i="1" dirty="0"/>
              <a:t> </a:t>
            </a:r>
            <a:r>
              <a:rPr lang="en-US" sz="1600" i="1" dirty="0" err="1"/>
              <a:t>Drogas</a:t>
            </a:r>
            <a:r>
              <a:rPr lang="en-US" sz="1600" i="1" dirty="0"/>
              <a:t>” (FEDER/UE/Project 2016I078: „ALCO-VR. </a:t>
            </a:r>
            <a:r>
              <a:rPr lang="en-US" sz="1600" i="1" dirty="0" err="1"/>
              <a:t>Protocolo</a:t>
            </a:r>
            <a:r>
              <a:rPr lang="en-US" sz="1600" i="1" dirty="0"/>
              <a:t> </a:t>
            </a:r>
            <a:r>
              <a:rPr lang="en-US" sz="1600" i="1" dirty="0" err="1"/>
              <a:t>basado</a:t>
            </a:r>
            <a:r>
              <a:rPr lang="en-US" sz="1600" i="1" dirty="0"/>
              <a:t> </a:t>
            </a:r>
            <a:r>
              <a:rPr lang="en-US" sz="1600" i="1" dirty="0" err="1"/>
              <a:t>en</a:t>
            </a:r>
            <a:r>
              <a:rPr lang="en-US" sz="1600" i="1" dirty="0"/>
              <a:t> </a:t>
            </a:r>
            <a:r>
              <a:rPr lang="en-US" sz="1600" i="1" dirty="0" err="1"/>
              <a:t>realidad</a:t>
            </a:r>
            <a:r>
              <a:rPr lang="en-US" sz="1600" i="1" dirty="0"/>
              <a:t> virtual para el </a:t>
            </a:r>
            <a:r>
              <a:rPr lang="en-US" sz="1600" i="1" dirty="0" err="1"/>
              <a:t>tratamiento</a:t>
            </a:r>
            <a:r>
              <a:rPr lang="en-US" sz="1600" i="1" dirty="0"/>
              <a:t> de </a:t>
            </a:r>
            <a:r>
              <a:rPr lang="en-US" sz="1600" i="1" dirty="0" err="1"/>
              <a:t>pacientes</a:t>
            </a:r>
            <a:r>
              <a:rPr lang="en-US" sz="1600" i="1" dirty="0"/>
              <a:t> con </a:t>
            </a:r>
            <a:r>
              <a:rPr lang="en-US" sz="1600" i="1" dirty="0" err="1"/>
              <a:t>trastorno</a:t>
            </a:r>
            <a:r>
              <a:rPr lang="en-US" sz="1600" i="1" dirty="0"/>
              <a:t> </a:t>
            </a:r>
            <a:r>
              <a:rPr lang="en-US" sz="1600" i="1" dirty="0" err="1"/>
              <a:t>por</a:t>
            </a:r>
            <a:r>
              <a:rPr lang="en-US" sz="1600" i="1" dirty="0"/>
              <a:t> </a:t>
            </a:r>
            <a:r>
              <a:rPr lang="en-US" sz="1600" i="1" dirty="0" err="1"/>
              <a:t>uso</a:t>
            </a:r>
            <a:r>
              <a:rPr lang="en-US" sz="1600" i="1" dirty="0"/>
              <a:t> de alcohol </a:t>
            </a:r>
            <a:r>
              <a:rPr lang="en-US" sz="1600" i="1" dirty="0" err="1"/>
              <a:t>severo</a:t>
            </a:r>
            <a:r>
              <a:rPr lang="en-US" sz="1600" i="1" dirty="0"/>
              <a:t>‟).</a:t>
            </a:r>
          </a:p>
          <a:p>
            <a:pPr marL="0" indent="0">
              <a:buNone/>
            </a:pPr>
            <a:endParaRPr lang="en-US" sz="2400" dirty="0"/>
          </a:p>
          <a:p>
            <a:pPr marL="0" indent="0">
              <a:buNone/>
            </a:pPr>
            <a:endParaRPr lang="en-US" sz="2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3">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21</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34308" y="5310121"/>
            <a:ext cx="3675384" cy="802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4050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lgn="ctr">
              <a:buAutoNum type="arabicPeriod"/>
            </a:pPr>
            <a:r>
              <a:rPr lang="es-ES" dirty="0" err="1" smtClean="0"/>
              <a:t>Introduction</a:t>
            </a:r>
            <a:r>
              <a:rPr lang="es-ES" dirty="0" smtClean="0"/>
              <a:t> </a:t>
            </a:r>
          </a:p>
          <a:p>
            <a:pPr marL="0" indent="0" algn="ctr">
              <a:buNone/>
            </a:pPr>
            <a:endParaRPr lang="es-ES" dirty="0" smtClean="0"/>
          </a:p>
          <a:p>
            <a:pPr marL="0" indent="0" algn="ctr">
              <a:buNone/>
            </a:pPr>
            <a:r>
              <a:rPr lang="es-ES" sz="2800" dirty="0" err="1" smtClean="0"/>
              <a:t>Attentional</a:t>
            </a:r>
            <a:r>
              <a:rPr lang="es-ES" sz="2800" dirty="0" smtClean="0"/>
              <a:t> </a:t>
            </a:r>
            <a:r>
              <a:rPr lang="es-ES" sz="2800" dirty="0" err="1" smtClean="0"/>
              <a:t>bias</a:t>
            </a:r>
            <a:r>
              <a:rPr lang="es-ES" sz="2800" dirty="0" smtClean="0"/>
              <a:t> and alcohol </a:t>
            </a:r>
            <a:r>
              <a:rPr lang="es-ES" sz="2800" dirty="0" err="1" smtClean="0"/>
              <a:t>consumption</a:t>
            </a:r>
            <a:endParaRPr lang="es-ES" sz="2800" dirty="0" smtClean="0"/>
          </a:p>
          <a:p>
            <a:pPr marL="0" indent="0" algn="ctr">
              <a:buNone/>
            </a:pPr>
            <a:endParaRPr lang="es-ES"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pic>
        <p:nvPicPr>
          <p:cNvPr id="7" name="Picture 2" descr="C:\Users\ub\Google Drive\PhD\ALCO-VR\Estudio 2\Datos eye-tracking-imagenes\EXP02_V2_primera parte\SlideResources\est_25.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50000"/>
          <a:stretch/>
        </p:blipFill>
        <p:spPr bwMode="auto">
          <a:xfrm>
            <a:off x="2339752" y="3861048"/>
            <a:ext cx="2160240" cy="242908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ub\Google Drive\PhD\ALCO-VR\Estudio 2\Datos eye-tracking-imagenes\EXP02_V2_primera parte\SlideResources\est_25.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0000"/>
          <a:stretch/>
        </p:blipFill>
        <p:spPr bwMode="auto">
          <a:xfrm>
            <a:off x="4480346" y="3860986"/>
            <a:ext cx="2160240" cy="24290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fecha"/>
          <p:cNvSpPr>
            <a:spLocks noGrp="1"/>
          </p:cNvSpPr>
          <p:nvPr>
            <p:ph type="dt" sz="half" idx="10"/>
          </p:nvPr>
        </p:nvSpPr>
        <p:spPr/>
        <p:txBody>
          <a:bodyPr/>
          <a:lstStyle/>
          <a:p>
            <a:fld id="{2D846DF6-8EAD-4458-88C9-34F98AA0E25C}" type="datetime1">
              <a:rPr lang="en-US" smtClean="0"/>
              <a:pPr/>
              <a:t>10/22/2017</a:t>
            </a:fld>
            <a:endParaRPr lang="en-US"/>
          </a:p>
        </p:txBody>
      </p:sp>
      <p:sp>
        <p:nvSpPr>
          <p:cNvPr id="9" name="8 Marcador de número de diapositiva"/>
          <p:cNvSpPr>
            <a:spLocks noGrp="1"/>
          </p:cNvSpPr>
          <p:nvPr>
            <p:ph type="sldNum" sz="quarter" idx="12"/>
          </p:nvPr>
        </p:nvSpPr>
        <p:spPr/>
        <p:txBody>
          <a:bodyPr/>
          <a:lstStyle/>
          <a:p>
            <a:fld id="{2D666571-77F8-4177-ADBB-533DAF5406B8}" type="slidenum">
              <a:rPr lang="en-US" smtClean="0"/>
              <a:pPr/>
              <a:t>3</a:t>
            </a:fld>
            <a:endParaRPr lang="en-US"/>
          </a:p>
        </p:txBody>
      </p:sp>
      <p:cxnSp>
        <p:nvCxnSpPr>
          <p:cNvPr id="13" name="12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30643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lgn="ctr">
              <a:buAutoNum type="arabicPeriod"/>
            </a:pPr>
            <a:r>
              <a:rPr lang="es-ES" dirty="0" err="1" smtClean="0"/>
              <a:t>Introduction</a:t>
            </a:r>
            <a:r>
              <a:rPr lang="es-ES" dirty="0" smtClean="0"/>
              <a:t> </a:t>
            </a:r>
          </a:p>
          <a:p>
            <a:pPr marL="0" indent="0" algn="ctr">
              <a:buNone/>
            </a:pPr>
            <a:endParaRPr lang="es-ES" dirty="0" smtClean="0"/>
          </a:p>
          <a:p>
            <a:pPr marL="0" indent="0" algn="ctr">
              <a:buNone/>
            </a:pPr>
            <a:r>
              <a:rPr lang="es-ES" sz="2800" dirty="0" err="1" smtClean="0"/>
              <a:t>Attentional</a:t>
            </a:r>
            <a:r>
              <a:rPr lang="es-ES" sz="2800" dirty="0" smtClean="0"/>
              <a:t> </a:t>
            </a:r>
            <a:r>
              <a:rPr lang="es-ES" sz="2800" dirty="0" err="1" smtClean="0"/>
              <a:t>bias</a:t>
            </a:r>
            <a:r>
              <a:rPr lang="es-ES" sz="2800" dirty="0" smtClean="0"/>
              <a:t> – alcohol </a:t>
            </a:r>
            <a:r>
              <a:rPr lang="es-ES" sz="2800" dirty="0" err="1" smtClean="0"/>
              <a:t>craving</a:t>
            </a:r>
            <a:r>
              <a:rPr lang="es-ES" sz="2800" dirty="0" smtClean="0"/>
              <a:t> </a:t>
            </a:r>
          </a:p>
          <a:p>
            <a:pPr marL="0" indent="0" algn="ctr">
              <a:buNone/>
            </a:pPr>
            <a:endParaRPr lang="es-ES" dirty="0" smtClean="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9" name="8 Marcador de fecha"/>
          <p:cNvSpPr>
            <a:spLocks noGrp="1"/>
          </p:cNvSpPr>
          <p:nvPr>
            <p:ph type="dt" sz="half" idx="10"/>
          </p:nvPr>
        </p:nvSpPr>
        <p:spPr/>
        <p:txBody>
          <a:bodyPr/>
          <a:lstStyle/>
          <a:p>
            <a:fld id="{D27EE204-0746-4B68-8AE6-461F55033E59}" type="datetime1">
              <a:rPr lang="en-US" smtClean="0"/>
              <a:pPr/>
              <a:t>10/22/2017</a:t>
            </a:fld>
            <a:endParaRPr lang="en-US"/>
          </a:p>
        </p:txBody>
      </p:sp>
      <p:sp>
        <p:nvSpPr>
          <p:cNvPr id="11" name="10 Marcador de número de diapositiva"/>
          <p:cNvSpPr>
            <a:spLocks noGrp="1"/>
          </p:cNvSpPr>
          <p:nvPr>
            <p:ph type="sldNum" sz="quarter" idx="12"/>
          </p:nvPr>
        </p:nvSpPr>
        <p:spPr/>
        <p:txBody>
          <a:bodyPr/>
          <a:lstStyle/>
          <a:p>
            <a:fld id="{2D666571-77F8-4177-ADBB-533DAF5406B8}" type="slidenum">
              <a:rPr lang="en-US" smtClean="0"/>
              <a:pPr/>
              <a:t>4</a:t>
            </a:fld>
            <a:endParaRPr lang="en-US"/>
          </a:p>
        </p:txBody>
      </p:sp>
      <p:cxnSp>
        <p:nvCxnSpPr>
          <p:cNvPr id="13" name="12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7" name="6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2495"/>
          <a:stretch/>
        </p:blipFill>
        <p:spPr>
          <a:xfrm>
            <a:off x="2423286" y="3645024"/>
            <a:ext cx="4315544" cy="2293241"/>
          </a:xfrm>
          <a:prstGeom prst="rect">
            <a:avLst/>
          </a:prstGeom>
        </p:spPr>
      </p:pic>
    </p:spTree>
    <p:extLst>
      <p:ext uri="{BB962C8B-B14F-4D97-AF65-F5344CB8AC3E}">
        <p14:creationId xmlns:p14="http://schemas.microsoft.com/office/powerpoint/2010/main" xmlns="" val="258027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lgn="ctr">
              <a:buAutoNum type="arabicPeriod"/>
            </a:pPr>
            <a:r>
              <a:rPr lang="es-ES" dirty="0" err="1" smtClean="0"/>
              <a:t>Introduction</a:t>
            </a:r>
            <a:r>
              <a:rPr lang="es-ES" dirty="0" smtClean="0"/>
              <a:t> </a:t>
            </a:r>
          </a:p>
          <a:p>
            <a:pPr marL="514350" indent="-514350" algn="ctr">
              <a:buAutoNum type="arabicPeriod"/>
            </a:pPr>
            <a:endParaRPr lang="es-ES" dirty="0" smtClean="0"/>
          </a:p>
          <a:p>
            <a:pPr marL="0" indent="0" algn="ctr">
              <a:buNone/>
            </a:pPr>
            <a:r>
              <a:rPr lang="es-ES" sz="2800" dirty="0" err="1" smtClean="0"/>
              <a:t>Current</a:t>
            </a:r>
            <a:r>
              <a:rPr lang="es-ES" sz="2800" dirty="0" smtClean="0"/>
              <a:t> </a:t>
            </a:r>
            <a:r>
              <a:rPr lang="es-ES" sz="2800" dirty="0" err="1" smtClean="0"/>
              <a:t>research</a:t>
            </a:r>
            <a:r>
              <a:rPr lang="es-ES" sz="2800" dirty="0" smtClean="0"/>
              <a:t> </a:t>
            </a:r>
            <a:r>
              <a:rPr lang="es-ES" sz="2800" dirty="0" err="1" smtClean="0"/>
              <a:t>on</a:t>
            </a:r>
            <a:r>
              <a:rPr lang="es-ES" sz="2800" dirty="0" smtClean="0"/>
              <a:t> </a:t>
            </a:r>
            <a:r>
              <a:rPr lang="es-ES" sz="2800" b="1" dirty="0" smtClean="0"/>
              <a:t>Human-</a:t>
            </a:r>
            <a:r>
              <a:rPr lang="es-ES" sz="2800" b="1" dirty="0" err="1" smtClean="0"/>
              <a:t>Computer</a:t>
            </a:r>
            <a:r>
              <a:rPr lang="es-ES" sz="2800" b="1" dirty="0" smtClean="0"/>
              <a:t> </a:t>
            </a:r>
            <a:r>
              <a:rPr lang="es-ES" sz="2800" b="1" dirty="0" err="1" smtClean="0"/>
              <a:t>Interaction</a:t>
            </a:r>
            <a:r>
              <a:rPr lang="es-ES" sz="2800" dirty="0" smtClean="0"/>
              <a:t> (HCI) </a:t>
            </a:r>
          </a:p>
          <a:p>
            <a:pPr marL="514350" indent="-514350">
              <a:buAutoNum type="arabicPeriod"/>
            </a:pPr>
            <a:endParaRPr lang="en-US"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pic>
        <p:nvPicPr>
          <p:cNvPr id="2" name="1 Imagen"/>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73231" y="4149080"/>
            <a:ext cx="3674896" cy="1979544"/>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48127" y="4149080"/>
            <a:ext cx="3863483" cy="1979544"/>
          </a:xfrm>
          <a:prstGeom prst="rect">
            <a:avLst/>
          </a:prstGeom>
        </p:spPr>
      </p:pic>
      <p:sp>
        <p:nvSpPr>
          <p:cNvPr id="7" name="6 Marcador de fecha"/>
          <p:cNvSpPr>
            <a:spLocks noGrp="1"/>
          </p:cNvSpPr>
          <p:nvPr>
            <p:ph type="dt" sz="half" idx="10"/>
          </p:nvPr>
        </p:nvSpPr>
        <p:spPr/>
        <p:txBody>
          <a:bodyPr/>
          <a:lstStyle/>
          <a:p>
            <a:fld id="{A7978942-C2D2-41A4-949C-5BEDCBE70A4D}" type="datetime1">
              <a:rPr lang="en-US" smtClean="0"/>
              <a:pPr/>
              <a:t>10/22/2017</a:t>
            </a:fld>
            <a:endParaRPr lang="en-US"/>
          </a:p>
        </p:txBody>
      </p:sp>
      <p:sp>
        <p:nvSpPr>
          <p:cNvPr id="9" name="8 Marcador de número de diapositiva"/>
          <p:cNvSpPr>
            <a:spLocks noGrp="1"/>
          </p:cNvSpPr>
          <p:nvPr>
            <p:ph type="sldNum" sz="quarter" idx="12"/>
          </p:nvPr>
        </p:nvSpPr>
        <p:spPr/>
        <p:txBody>
          <a:bodyPr/>
          <a:lstStyle/>
          <a:p>
            <a:fld id="{2D666571-77F8-4177-ADBB-533DAF5406B8}" type="slidenum">
              <a:rPr lang="en-US" smtClean="0"/>
              <a:pPr/>
              <a:t>5</a:t>
            </a:fld>
            <a:endParaRPr lang="en-US"/>
          </a:p>
        </p:txBody>
      </p:sp>
      <p:cxnSp>
        <p:nvCxnSpPr>
          <p:cNvPr id="10" name="9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611693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141168"/>
          </a:xfrm>
        </p:spPr>
        <p:txBody>
          <a:bodyPr>
            <a:normAutofit/>
          </a:bodyPr>
          <a:lstStyle/>
          <a:p>
            <a:pPr marL="0" indent="0" algn="ctr">
              <a:buNone/>
            </a:pPr>
            <a:r>
              <a:rPr lang="es-ES" dirty="0" smtClean="0"/>
              <a:t>2. </a:t>
            </a:r>
            <a:r>
              <a:rPr lang="es-ES" dirty="0" err="1" smtClean="0"/>
              <a:t>Objectives</a:t>
            </a:r>
            <a:r>
              <a:rPr lang="es-ES" dirty="0" smtClean="0"/>
              <a:t> of </a:t>
            </a:r>
            <a:r>
              <a:rPr lang="es-ES" dirty="0" err="1" smtClean="0"/>
              <a:t>the</a:t>
            </a:r>
            <a:r>
              <a:rPr lang="es-ES" dirty="0" smtClean="0"/>
              <a:t> </a:t>
            </a:r>
            <a:r>
              <a:rPr lang="es-ES" dirty="0" err="1" smtClean="0"/>
              <a:t>study</a:t>
            </a:r>
            <a:r>
              <a:rPr lang="es-ES" dirty="0" smtClean="0"/>
              <a:t> </a:t>
            </a:r>
          </a:p>
          <a:p>
            <a:pPr marL="0" indent="0" algn="ctr">
              <a:buNone/>
            </a:pPr>
            <a:endParaRPr lang="es-ES" dirty="0" smtClean="0"/>
          </a:p>
          <a:p>
            <a:pPr marL="0" indent="0">
              <a:buNone/>
            </a:pPr>
            <a:r>
              <a:rPr lang="es-ES" sz="2400" dirty="0" err="1" smtClean="0"/>
              <a:t>Previous</a:t>
            </a:r>
            <a:r>
              <a:rPr lang="es-ES" sz="2400" dirty="0" smtClean="0"/>
              <a:t> </a:t>
            </a:r>
            <a:r>
              <a:rPr lang="es-ES" sz="2400" dirty="0" err="1" smtClean="0"/>
              <a:t>work</a:t>
            </a:r>
            <a:r>
              <a:rPr lang="es-ES" sz="2400" dirty="0"/>
              <a:t> </a:t>
            </a:r>
            <a:r>
              <a:rPr lang="es-ES" sz="2400" dirty="0" smtClean="0"/>
              <a:t>- </a:t>
            </a:r>
            <a:r>
              <a:rPr lang="en-US" sz="2400" i="1" dirty="0"/>
              <a:t>Christiansen, Mansfield, Duckworth, Field, &amp; Jones (2015)</a:t>
            </a:r>
            <a:endParaRPr lang="es-ES" sz="2400" i="1" dirty="0" smtClean="0"/>
          </a:p>
          <a:p>
            <a:pPr marL="0" indent="0">
              <a:buNone/>
            </a:pPr>
            <a:r>
              <a:rPr lang="es-ES" dirty="0" smtClean="0"/>
              <a:t>        </a:t>
            </a:r>
            <a:r>
              <a:rPr lang="es-ES" sz="2400" dirty="0" smtClean="0"/>
              <a:t>-&gt; </a:t>
            </a:r>
            <a:r>
              <a:rPr lang="es-ES" sz="2400" b="1" dirty="0" smtClean="0"/>
              <a:t>Visual </a:t>
            </a:r>
            <a:r>
              <a:rPr lang="es-ES" sz="2400" b="1" dirty="0" err="1" smtClean="0"/>
              <a:t>Probe</a:t>
            </a:r>
            <a:r>
              <a:rPr lang="es-ES" sz="2400" b="1" dirty="0" smtClean="0"/>
              <a:t> </a:t>
            </a:r>
            <a:r>
              <a:rPr lang="es-ES" sz="2400" b="1" dirty="0" err="1" smtClean="0"/>
              <a:t>Task</a:t>
            </a:r>
            <a:r>
              <a:rPr lang="es-ES" sz="2400" b="1" dirty="0" smtClean="0"/>
              <a:t> </a:t>
            </a:r>
          </a:p>
          <a:p>
            <a:pPr marL="0" indent="0">
              <a:buNone/>
            </a:pPr>
            <a:endParaRPr lang="es-ES" sz="2400" dirty="0"/>
          </a:p>
          <a:p>
            <a:pPr marL="0" indent="0">
              <a:buNone/>
            </a:pPr>
            <a:endParaRPr lang="es-ES" sz="2400" dirty="0" smtClean="0"/>
          </a:p>
          <a:p>
            <a:pPr marL="0" indent="0">
              <a:buNone/>
            </a:pPr>
            <a:endParaRPr lang="es-ES" sz="2400" dirty="0" smtClean="0"/>
          </a:p>
          <a:p>
            <a:pPr marL="0" indent="0" algn="just">
              <a:buNone/>
            </a:pPr>
            <a:r>
              <a:rPr lang="en-US" sz="1400" dirty="0" err="1" smtClean="0"/>
              <a:t>Cristiansen</a:t>
            </a:r>
            <a:r>
              <a:rPr lang="en-US" sz="1400" dirty="0" smtClean="0"/>
              <a:t>, P., Mansfield, R., Duckworth, J., Field, M., &amp; Jones, A. (2015). Internal reliability of the alcohol-related visual probe task is increased by </a:t>
            </a:r>
            <a:r>
              <a:rPr lang="en-US" sz="1400" dirty="0" err="1" smtClean="0"/>
              <a:t>utilising</a:t>
            </a:r>
            <a:r>
              <a:rPr lang="en-US" sz="1400" dirty="0" smtClean="0"/>
              <a:t> </a:t>
            </a:r>
            <a:r>
              <a:rPr lang="en-US" sz="1400" dirty="0" err="1" smtClean="0"/>
              <a:t>personalised</a:t>
            </a:r>
            <a:r>
              <a:rPr lang="en-US" sz="1400" dirty="0" smtClean="0"/>
              <a:t> stimuli and eye-tracking. </a:t>
            </a:r>
            <a:r>
              <a:rPr lang="en-US" sz="1400" i="1" dirty="0" smtClean="0"/>
              <a:t>Drug and Alcohol Dependence</a:t>
            </a:r>
            <a:r>
              <a:rPr lang="en-US" sz="1400" dirty="0" smtClean="0"/>
              <a:t>, 155, 170–174. http://doi.org/10.1016/j.drugalcdep.2015.07.672</a:t>
            </a:r>
            <a:endParaRPr lang="es-ES" sz="1400" dirty="0"/>
          </a:p>
          <a:p>
            <a:pPr marL="0" indent="0">
              <a:buNone/>
            </a:pPr>
            <a:endParaRPr lang="es-ES" sz="2400" dirty="0" smtClean="0"/>
          </a:p>
          <a:p>
            <a:pPr marL="0" indent="0">
              <a:buNone/>
            </a:pPr>
            <a:endParaRPr lang="es-ES" sz="2400" dirty="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7" name="6 Marcador de fecha"/>
          <p:cNvSpPr>
            <a:spLocks noGrp="1"/>
          </p:cNvSpPr>
          <p:nvPr>
            <p:ph type="dt" sz="half" idx="10"/>
          </p:nvPr>
        </p:nvSpPr>
        <p:spPr/>
        <p:txBody>
          <a:bodyPr/>
          <a:lstStyle/>
          <a:p>
            <a:fld id="{46DF884F-A9AD-4311-AB69-28642B0ABFFF}" type="datetime1">
              <a:rPr lang="en-US" smtClean="0"/>
              <a:pPr/>
              <a:t>10/22/2017</a:t>
            </a:fld>
            <a:endParaRPr lang="en-US"/>
          </a:p>
        </p:txBody>
      </p:sp>
      <p:sp>
        <p:nvSpPr>
          <p:cNvPr id="9" name="8 Marcador de número de diapositiva"/>
          <p:cNvSpPr>
            <a:spLocks noGrp="1"/>
          </p:cNvSpPr>
          <p:nvPr>
            <p:ph type="sldNum" sz="quarter" idx="12"/>
          </p:nvPr>
        </p:nvSpPr>
        <p:spPr/>
        <p:txBody>
          <a:bodyPr/>
          <a:lstStyle/>
          <a:p>
            <a:fld id="{2D666571-77F8-4177-ADBB-533DAF5406B8}" type="slidenum">
              <a:rPr lang="en-US" smtClean="0"/>
              <a:pPr/>
              <a:t>6</a:t>
            </a:fld>
            <a:endParaRPr lang="en-US"/>
          </a:p>
        </p:txBody>
      </p:sp>
      <p:cxnSp>
        <p:nvCxnSpPr>
          <p:cNvPr id="11" name="10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411100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5141168"/>
          </a:xfrm>
        </p:spPr>
        <p:txBody>
          <a:bodyPr>
            <a:normAutofit/>
          </a:bodyPr>
          <a:lstStyle/>
          <a:p>
            <a:pPr marL="0" indent="0" algn="ctr">
              <a:buNone/>
            </a:pPr>
            <a:r>
              <a:rPr lang="es-ES" dirty="0" smtClean="0"/>
              <a:t>2. </a:t>
            </a:r>
            <a:r>
              <a:rPr lang="es-ES" dirty="0" err="1" smtClean="0"/>
              <a:t>Objectives</a:t>
            </a:r>
            <a:r>
              <a:rPr lang="es-ES" dirty="0" smtClean="0"/>
              <a:t> of </a:t>
            </a:r>
            <a:r>
              <a:rPr lang="es-ES" dirty="0" err="1" smtClean="0"/>
              <a:t>the</a:t>
            </a:r>
            <a:r>
              <a:rPr lang="es-ES" dirty="0" smtClean="0"/>
              <a:t> </a:t>
            </a:r>
            <a:r>
              <a:rPr lang="es-ES" dirty="0" err="1" smtClean="0"/>
              <a:t>study</a:t>
            </a:r>
            <a:r>
              <a:rPr lang="es-ES" dirty="0" smtClean="0"/>
              <a:t> </a:t>
            </a:r>
          </a:p>
          <a:p>
            <a:pPr marL="0" indent="0" algn="ctr">
              <a:buNone/>
            </a:pPr>
            <a:endParaRPr lang="es-ES" dirty="0" smtClean="0"/>
          </a:p>
          <a:p>
            <a:pPr marL="0" indent="0" algn="just">
              <a:buNone/>
            </a:pPr>
            <a:r>
              <a:rPr lang="es-ES" sz="2400" b="1" i="1" dirty="0" err="1" smtClean="0"/>
              <a:t>Primary</a:t>
            </a:r>
            <a:r>
              <a:rPr lang="es-ES" sz="2400" b="1" i="1" dirty="0" smtClean="0"/>
              <a:t> </a:t>
            </a:r>
            <a:r>
              <a:rPr lang="es-ES" sz="2400" b="1" i="1" dirty="0" err="1" smtClean="0"/>
              <a:t>objective</a:t>
            </a:r>
            <a:r>
              <a:rPr lang="es-ES" sz="2400" b="1" i="1" dirty="0" smtClean="0"/>
              <a:t> </a:t>
            </a:r>
            <a:r>
              <a:rPr lang="es-ES" sz="2400" dirty="0" smtClean="0"/>
              <a:t>- To </a:t>
            </a:r>
            <a:r>
              <a:rPr lang="en-US" sz="2400" dirty="0" smtClean="0"/>
              <a:t>create a visual attention task to explore attentional bias towards alcohol-related stimuli using the eye-tracking technology in Spanish drinking college students. </a:t>
            </a:r>
          </a:p>
          <a:p>
            <a:pPr marL="0" indent="0" algn="just">
              <a:buNone/>
            </a:pPr>
            <a:endParaRPr lang="es-ES" sz="2400" dirty="0"/>
          </a:p>
          <a:p>
            <a:pPr marL="0" indent="0" algn="just">
              <a:buNone/>
            </a:pPr>
            <a:r>
              <a:rPr lang="es-ES" sz="2400" b="1" i="1" dirty="0" err="1" smtClean="0"/>
              <a:t>Secondary</a:t>
            </a:r>
            <a:r>
              <a:rPr lang="es-ES" sz="2400" b="1" i="1" dirty="0" smtClean="0"/>
              <a:t> </a:t>
            </a:r>
            <a:r>
              <a:rPr lang="es-ES" sz="2400" b="1" i="1" dirty="0" err="1" smtClean="0"/>
              <a:t>objectives</a:t>
            </a:r>
            <a:r>
              <a:rPr lang="es-ES" sz="2400" b="1" i="1" dirty="0" smtClean="0"/>
              <a:t> </a:t>
            </a:r>
            <a:r>
              <a:rPr lang="es-ES" sz="2400" dirty="0" smtClean="0"/>
              <a:t>– To explore </a:t>
            </a:r>
            <a:r>
              <a:rPr lang="en-US" sz="2400" dirty="0" smtClean="0"/>
              <a:t>whether eye movement data such as </a:t>
            </a:r>
            <a:r>
              <a:rPr lang="en-US" sz="2400" b="1" i="1" u="sng" dirty="0" smtClean="0"/>
              <a:t>first gaze</a:t>
            </a:r>
            <a:r>
              <a:rPr lang="en-US" sz="2400" dirty="0" smtClean="0"/>
              <a:t> towards the cues, </a:t>
            </a:r>
            <a:r>
              <a:rPr lang="en-US" sz="2400" b="1" i="1" u="sng" dirty="0" smtClean="0"/>
              <a:t>total dwell time</a:t>
            </a:r>
            <a:r>
              <a:rPr lang="en-US" sz="2400" b="1" dirty="0" smtClean="0"/>
              <a:t> </a:t>
            </a:r>
            <a:r>
              <a:rPr lang="en-US" sz="2400" dirty="0" smtClean="0"/>
              <a:t>and </a:t>
            </a:r>
            <a:r>
              <a:rPr lang="en-US" sz="2400" b="1" i="1" u="sng" dirty="0" smtClean="0"/>
              <a:t>fixations</a:t>
            </a:r>
            <a:r>
              <a:rPr lang="en-US" sz="2400" dirty="0" smtClean="0"/>
              <a:t> can differentiate between light and heavy drinking college students. </a:t>
            </a:r>
          </a:p>
          <a:p>
            <a:pPr marL="0" indent="0" algn="just">
              <a:buNone/>
            </a:pPr>
            <a:endParaRPr lang="es-ES" sz="2400" dirty="0" smtClean="0"/>
          </a:p>
          <a:p>
            <a:pPr marL="0" indent="0">
              <a:buNone/>
            </a:pPr>
            <a:endParaRPr lang="es-ES" sz="2400" dirty="0"/>
          </a:p>
          <a:p>
            <a:pPr marL="0" indent="0">
              <a:buNone/>
            </a:pPr>
            <a:endParaRPr lang="es-ES" sz="2400" dirty="0" smtClean="0"/>
          </a:p>
          <a:p>
            <a:pPr marL="0" indent="0">
              <a:buNone/>
            </a:pPr>
            <a:endParaRPr lang="es-ES" sz="2400" dirty="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7</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8014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496" y="1340768"/>
            <a:ext cx="9108504" cy="5112568"/>
          </a:xfrm>
        </p:spPr>
        <p:txBody>
          <a:bodyPr>
            <a:normAutofit lnSpcReduction="10000"/>
          </a:bodyPr>
          <a:lstStyle/>
          <a:p>
            <a:pPr marL="0" indent="0" algn="ctr">
              <a:buNone/>
            </a:pPr>
            <a:r>
              <a:rPr lang="es-ES" dirty="0" smtClean="0"/>
              <a:t>3. </a:t>
            </a:r>
            <a:r>
              <a:rPr lang="es-ES" dirty="0" err="1" smtClean="0"/>
              <a:t>Method</a:t>
            </a:r>
            <a:endParaRPr lang="es-ES" dirty="0" smtClean="0"/>
          </a:p>
          <a:p>
            <a:pPr marL="0" indent="0" algn="just">
              <a:buNone/>
            </a:pPr>
            <a:r>
              <a:rPr lang="es-ES" sz="2000" i="1" dirty="0" err="1" smtClean="0"/>
              <a:t>Participants</a:t>
            </a:r>
            <a:r>
              <a:rPr lang="es-ES" sz="2000" dirty="0" smtClean="0"/>
              <a:t>  - </a:t>
            </a:r>
            <a:r>
              <a:rPr lang="en-US" sz="2000" i="1" dirty="0" smtClean="0"/>
              <a:t>N</a:t>
            </a:r>
            <a:r>
              <a:rPr lang="en-US" sz="2000" dirty="0" smtClean="0"/>
              <a:t> = 30, </a:t>
            </a:r>
            <a:r>
              <a:rPr lang="en-US" sz="2000" i="1" dirty="0" smtClean="0"/>
              <a:t>M</a:t>
            </a:r>
            <a:r>
              <a:rPr lang="en-US" sz="2000" dirty="0" smtClean="0"/>
              <a:t> = 22 </a:t>
            </a:r>
            <a:r>
              <a:rPr lang="en-US" sz="2000" dirty="0" err="1" smtClean="0"/>
              <a:t>yrs</a:t>
            </a:r>
            <a:r>
              <a:rPr lang="en-US" sz="2000" dirty="0"/>
              <a:t> </a:t>
            </a:r>
            <a:r>
              <a:rPr lang="en-US" sz="2000" dirty="0" smtClean="0"/>
              <a:t>(</a:t>
            </a:r>
            <a:r>
              <a:rPr lang="en-US" sz="2000" i="1" dirty="0" smtClean="0"/>
              <a:t>SD</a:t>
            </a:r>
            <a:r>
              <a:rPr lang="en-US" sz="2000" dirty="0" smtClean="0"/>
              <a:t> = 4.29) </a:t>
            </a:r>
          </a:p>
          <a:p>
            <a:pPr marL="0" indent="0" algn="just">
              <a:buNone/>
            </a:pPr>
            <a:endParaRPr lang="es-ES" sz="1900" dirty="0"/>
          </a:p>
          <a:p>
            <a:pPr marL="0" indent="0" algn="ctr">
              <a:buNone/>
            </a:pPr>
            <a:r>
              <a:rPr lang="en-US" sz="1900" u="sng" dirty="0" smtClean="0"/>
              <a:t>Cut-off score – Alcohol Use Disorder Identification Test </a:t>
            </a:r>
          </a:p>
          <a:p>
            <a:pPr marL="0" indent="0" algn="ctr">
              <a:buNone/>
            </a:pPr>
            <a:r>
              <a:rPr lang="en-US" sz="1900" dirty="0" smtClean="0"/>
              <a:t>(AUDIT; 7 for men and 5 for women)</a:t>
            </a:r>
          </a:p>
          <a:p>
            <a:pPr marL="0" indent="0">
              <a:buNone/>
            </a:pPr>
            <a:endParaRPr lang="es-ES" sz="1900" dirty="0" smtClean="0"/>
          </a:p>
          <a:p>
            <a:pPr marL="0" indent="0">
              <a:buNone/>
            </a:pPr>
            <a:endParaRPr lang="es-ES" sz="1900" dirty="0" smtClean="0"/>
          </a:p>
          <a:p>
            <a:pPr marL="0" indent="0" algn="ctr">
              <a:buNone/>
            </a:pPr>
            <a:endParaRPr lang="es-ES" sz="2400" dirty="0"/>
          </a:p>
          <a:p>
            <a:pPr marL="0" indent="0" algn="ctr">
              <a:buNone/>
            </a:pPr>
            <a:r>
              <a:rPr lang="es-ES" sz="2400" dirty="0" smtClean="0"/>
              <a:t>       </a:t>
            </a:r>
          </a:p>
          <a:p>
            <a:pPr marL="0" indent="0">
              <a:buNone/>
            </a:pPr>
            <a:endParaRPr lang="es-ES" sz="2400" dirty="0" smtClean="0"/>
          </a:p>
          <a:p>
            <a:pPr marL="0" indent="0">
              <a:buNone/>
            </a:pPr>
            <a:endParaRPr lang="es-ES" sz="2400" dirty="0" smtClean="0"/>
          </a:p>
          <a:p>
            <a:pPr marL="0" indent="0">
              <a:buNone/>
            </a:pPr>
            <a:endParaRPr lang="es-ES" sz="2400" dirty="0"/>
          </a:p>
          <a:p>
            <a:pPr marL="0" indent="0" algn="just">
              <a:buNone/>
            </a:pPr>
            <a:endParaRPr lang="es-ES" sz="1200" dirty="0" smtClean="0"/>
          </a:p>
          <a:p>
            <a:pPr marL="0" indent="0" algn="just">
              <a:buNone/>
            </a:pPr>
            <a:endParaRPr lang="es-ES" sz="1200" dirty="0" smtClean="0"/>
          </a:p>
          <a:p>
            <a:pPr marL="0" indent="0" algn="just">
              <a:buNone/>
            </a:pPr>
            <a:r>
              <a:rPr lang="es-ES" sz="1050" dirty="0" smtClean="0"/>
              <a:t>Gual, A., &amp; Colom, J. (2005). Identificación temprana del bebedor de riesgo. </a:t>
            </a:r>
            <a:r>
              <a:rPr lang="es-ES" sz="1050" i="1" dirty="0" smtClean="0"/>
              <a:t>Medicina Clínica</a:t>
            </a:r>
            <a:r>
              <a:rPr lang="es-ES" sz="1050" dirty="0" smtClean="0"/>
              <a:t>, 125(19), 734–735. http://doi.org/10.1016/S0025-7753(05)72172-2</a:t>
            </a:r>
            <a:endParaRPr lang="en-US" sz="105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8</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9" name="7 Marcador de contenido"/>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43607" y="3414995"/>
            <a:ext cx="1956684" cy="2532180"/>
          </a:xfrm>
          <a:prstGeom prst="rect">
            <a:avLst/>
          </a:prstGeom>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88224" y="3414995"/>
            <a:ext cx="1731963"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23928" y="3391152"/>
            <a:ext cx="1804987" cy="2400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37045" y="4296983"/>
            <a:ext cx="37147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28924" y="4374511"/>
            <a:ext cx="371475"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48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5400600"/>
          </a:xfrm>
        </p:spPr>
        <p:txBody>
          <a:bodyPr>
            <a:normAutofit/>
          </a:bodyPr>
          <a:lstStyle/>
          <a:p>
            <a:pPr marL="0" indent="0" algn="ctr">
              <a:buNone/>
            </a:pPr>
            <a:r>
              <a:rPr lang="es-ES" dirty="0" smtClean="0"/>
              <a:t>3. </a:t>
            </a:r>
            <a:r>
              <a:rPr lang="es-ES" dirty="0" err="1" smtClean="0"/>
              <a:t>Method</a:t>
            </a:r>
            <a:endParaRPr lang="es-ES" dirty="0"/>
          </a:p>
          <a:p>
            <a:pPr marL="0" indent="0" algn="just">
              <a:buNone/>
            </a:pPr>
            <a:r>
              <a:rPr lang="es-ES" sz="2400" i="1" dirty="0" err="1" smtClean="0"/>
              <a:t>Apparatus</a:t>
            </a:r>
            <a:endParaRPr lang="es-ES" sz="2400" i="1" dirty="0"/>
          </a:p>
          <a:p>
            <a:pPr algn="just">
              <a:buFontTx/>
              <a:buChar char="-"/>
            </a:pPr>
            <a:r>
              <a:rPr lang="es-ES" sz="2400" dirty="0" err="1" smtClean="0"/>
              <a:t>The</a:t>
            </a:r>
            <a:r>
              <a:rPr lang="es-ES" sz="2400" dirty="0" smtClean="0"/>
              <a:t> </a:t>
            </a:r>
            <a:r>
              <a:rPr lang="es-ES" sz="2400" dirty="0" err="1" smtClean="0"/>
              <a:t>eye</a:t>
            </a:r>
            <a:r>
              <a:rPr lang="es-ES" sz="2400" dirty="0" smtClean="0"/>
              <a:t>-tracking </a:t>
            </a:r>
            <a:r>
              <a:rPr lang="es-ES" sz="2400" dirty="0" err="1" smtClean="0"/>
              <a:t>technology</a:t>
            </a:r>
            <a:r>
              <a:rPr lang="es-ES" sz="2400" dirty="0" smtClean="0"/>
              <a:t> </a:t>
            </a:r>
          </a:p>
          <a:p>
            <a:pPr marL="0" indent="0" algn="ctr">
              <a:buNone/>
            </a:pPr>
            <a:r>
              <a:rPr lang="es-ES" sz="2400" b="1" u="sng" dirty="0" err="1" smtClean="0"/>
              <a:t>The</a:t>
            </a:r>
            <a:r>
              <a:rPr lang="es-ES" sz="2400" b="1" u="sng" dirty="0" smtClean="0"/>
              <a:t> </a:t>
            </a:r>
            <a:r>
              <a:rPr lang="es-ES" sz="2400" b="1" u="sng" dirty="0" err="1" smtClean="0"/>
              <a:t>EyeTribe</a:t>
            </a:r>
            <a:r>
              <a:rPr lang="es-ES" sz="2400" b="1" u="sng" dirty="0" smtClean="0"/>
              <a:t> </a:t>
            </a:r>
          </a:p>
          <a:p>
            <a:pPr marL="0" indent="0">
              <a:buNone/>
            </a:pPr>
            <a:endParaRPr lang="es-ES" sz="2400" dirty="0"/>
          </a:p>
          <a:p>
            <a:pPr marL="0" indent="0">
              <a:buNone/>
            </a:pPr>
            <a:endParaRPr lang="en-US"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120" y="88713"/>
            <a:ext cx="3699824" cy="1091769"/>
          </a:xfrm>
          <a:prstGeom prst="rect">
            <a:avLst/>
          </a:prstGeom>
        </p:spPr>
      </p:pic>
      <p:pic>
        <p:nvPicPr>
          <p:cNvPr id="5" name="4 Imagen"/>
          <p:cNvPicPr>
            <a:picLocks noChangeAspect="1"/>
          </p:cNvPicPr>
          <p:nvPr/>
        </p:nvPicPr>
        <p:blipFill rotWithShape="1">
          <a:blip r:embed="rId4">
            <a:extLst>
              <a:ext uri="{28A0092B-C50C-407E-A947-70E740481C1C}">
                <a14:useLocalDpi xmlns:a14="http://schemas.microsoft.com/office/drawing/2010/main" xmlns="" val="0"/>
              </a:ext>
            </a:extLst>
          </a:blip>
          <a:srcRect t="10882" b="14547"/>
          <a:stretch/>
        </p:blipFill>
        <p:spPr>
          <a:xfrm>
            <a:off x="6876256" y="718664"/>
            <a:ext cx="1944216" cy="461818"/>
          </a:xfrm>
          <a:prstGeom prst="rect">
            <a:avLst/>
          </a:prstGeom>
        </p:spPr>
      </p:pic>
      <p:sp>
        <p:nvSpPr>
          <p:cNvPr id="2" name="1 Marcador de fecha"/>
          <p:cNvSpPr>
            <a:spLocks noGrp="1"/>
          </p:cNvSpPr>
          <p:nvPr>
            <p:ph type="dt" sz="half" idx="10"/>
          </p:nvPr>
        </p:nvSpPr>
        <p:spPr/>
        <p:txBody>
          <a:bodyPr/>
          <a:lstStyle/>
          <a:p>
            <a:fld id="{58727D1F-A0DB-4BAD-8C2D-CBDE81008274}" type="datetime1">
              <a:rPr lang="en-US" smtClean="0"/>
              <a:pPr/>
              <a:t>10/22/2017</a:t>
            </a:fld>
            <a:endParaRPr lang="en-US"/>
          </a:p>
        </p:txBody>
      </p:sp>
      <p:sp>
        <p:nvSpPr>
          <p:cNvPr id="7" name="6 Marcador de número de diapositiva"/>
          <p:cNvSpPr>
            <a:spLocks noGrp="1"/>
          </p:cNvSpPr>
          <p:nvPr>
            <p:ph type="sldNum" sz="quarter" idx="12"/>
          </p:nvPr>
        </p:nvSpPr>
        <p:spPr/>
        <p:txBody>
          <a:bodyPr/>
          <a:lstStyle/>
          <a:p>
            <a:fld id="{2D666571-77F8-4177-ADBB-533DAF5406B8}" type="slidenum">
              <a:rPr lang="en-US" smtClean="0"/>
              <a:pPr/>
              <a:t>9</a:t>
            </a:fld>
            <a:endParaRPr lang="en-US"/>
          </a:p>
        </p:txBody>
      </p:sp>
      <p:cxnSp>
        <p:nvCxnSpPr>
          <p:cNvPr id="8" name="7 Conector recto"/>
          <p:cNvCxnSpPr/>
          <p:nvPr/>
        </p:nvCxnSpPr>
        <p:spPr>
          <a:xfrm>
            <a:off x="0" y="1226522"/>
            <a:ext cx="9144000" cy="0"/>
          </a:xfrm>
          <a:prstGeom prst="line">
            <a:avLst/>
          </a:prstGeom>
          <a:ln w="12700"/>
          <a:effectLst>
            <a:innerShdw blurRad="63500" dist="50800" dir="8100000">
              <a:prstClr val="black">
                <a:alpha val="50000"/>
              </a:prstClr>
            </a:innerShdw>
          </a:effectLst>
        </p:spPr>
        <p:style>
          <a:lnRef idx="1">
            <a:schemeClr val="dk1"/>
          </a:lnRef>
          <a:fillRef idx="0">
            <a:schemeClr val="dk1"/>
          </a:fillRef>
          <a:effectRef idx="0">
            <a:schemeClr val="dk1"/>
          </a:effectRef>
          <a:fontRef idx="minor">
            <a:schemeClr val="tx1"/>
          </a:fontRef>
        </p:style>
      </p:cxnSp>
      <p:pic>
        <p:nvPicPr>
          <p:cNvPr id="6" name="5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55591" y="5229200"/>
            <a:ext cx="3600400" cy="882217"/>
          </a:xfrm>
          <a:prstGeom prst="rect">
            <a:avLst/>
          </a:prstGeom>
        </p:spPr>
      </p:pic>
      <p:pic>
        <p:nvPicPr>
          <p:cNvPr id="9" name="8 Imagen"/>
          <p:cNvPicPr>
            <a:picLocks noChangeAspect="1"/>
          </p:cNvPicPr>
          <p:nvPr/>
        </p:nvPicPr>
        <p:blipFill rotWithShape="1">
          <a:blip r:embed="rId6" cstate="print">
            <a:extLst>
              <a:ext uri="{28A0092B-C50C-407E-A947-70E740481C1C}">
                <a14:useLocalDpi xmlns:a14="http://schemas.microsoft.com/office/drawing/2010/main" xmlns="" val="0"/>
              </a:ext>
            </a:extLst>
          </a:blip>
          <a:srcRect t="20520" b="16603"/>
          <a:stretch/>
        </p:blipFill>
        <p:spPr>
          <a:xfrm>
            <a:off x="2555776" y="3501008"/>
            <a:ext cx="4174383" cy="1431637"/>
          </a:xfrm>
          <a:prstGeom prst="rect">
            <a:avLst/>
          </a:prstGeom>
        </p:spPr>
      </p:pic>
    </p:spTree>
    <p:extLst>
      <p:ext uri="{BB962C8B-B14F-4D97-AF65-F5344CB8AC3E}">
        <p14:creationId xmlns:p14="http://schemas.microsoft.com/office/powerpoint/2010/main" xmlns="" val="170198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1154</TotalTime>
  <Words>1581</Words>
  <Application>Microsoft Office PowerPoint</Application>
  <PresentationFormat>On-screen Show (4:3)</PresentationFormat>
  <Paragraphs>221</Paragraphs>
  <Slides>21</Slides>
  <Notes>19</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Attentional bias between light and heavy drinking college students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Limitations…</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Attentional bias between light and heavy drinking college students</dc:title>
  <dc:creator>ub</dc:creator>
  <cp:lastModifiedBy>User</cp:lastModifiedBy>
  <cp:revision>62</cp:revision>
  <dcterms:created xsi:type="dcterms:W3CDTF">2017-10-11T09:26:22Z</dcterms:created>
  <dcterms:modified xsi:type="dcterms:W3CDTF">2017-10-22T20:39:56Z</dcterms:modified>
</cp:coreProperties>
</file>